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7"/>
  </p:notesMasterIdLst>
  <p:handoutMasterIdLst>
    <p:handoutMasterId r:id="rId18"/>
  </p:handoutMasterIdLst>
  <p:sldIdLst>
    <p:sldId id="257" r:id="rId3"/>
    <p:sldId id="275" r:id="rId4"/>
    <p:sldId id="291" r:id="rId5"/>
    <p:sldId id="280" r:id="rId6"/>
    <p:sldId id="278" r:id="rId7"/>
    <p:sldId id="276" r:id="rId8"/>
    <p:sldId id="282" r:id="rId9"/>
    <p:sldId id="281" r:id="rId10"/>
    <p:sldId id="290" r:id="rId11"/>
    <p:sldId id="286" r:id="rId12"/>
    <p:sldId id="262" r:id="rId13"/>
    <p:sldId id="283" r:id="rId14"/>
    <p:sldId id="263" r:id="rId15"/>
    <p:sldId id="284" r:id="rId16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99" d="100"/>
          <a:sy n="99" d="100"/>
        </p:scale>
        <p:origin x="16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3288" y="9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09FF27-186D-41E3-B280-7E604EB3FD66}" type="datetimeFigureOut">
              <a:rPr lang="de-DE" smtClean="0"/>
              <a:t>09.02.2021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smtClean="0"/>
              <a:t>2020-01-16Dirk_Ebertz_BKK_ARGE_NRW_Essen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9EF75-64F3-48E1-8396-098ECD41060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828339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065" cy="495793"/>
          </a:xfrm>
          <a:prstGeom prst="rect">
            <a:avLst/>
          </a:prstGeom>
        </p:spPr>
        <p:txBody>
          <a:bodyPr vert="horz" lIns="88203" tIns="44102" rIns="88203" bIns="44102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092" y="0"/>
            <a:ext cx="2946065" cy="495793"/>
          </a:xfrm>
          <a:prstGeom prst="rect">
            <a:avLst/>
          </a:prstGeom>
        </p:spPr>
        <p:txBody>
          <a:bodyPr vert="horz" lIns="88203" tIns="44102" rIns="88203" bIns="44102" rtlCol="0"/>
          <a:lstStyle>
            <a:lvl1pPr algn="r">
              <a:defRPr sz="1200"/>
            </a:lvl1pPr>
          </a:lstStyle>
          <a:p>
            <a:fld id="{978CDAB5-59B5-4A4A-ABFF-C15E61EEA288}" type="datetimeFigureOut">
              <a:rPr lang="de-DE" smtClean="0"/>
              <a:pPr/>
              <a:t>09.02.2021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03" tIns="44102" rIns="88203" bIns="44102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160" y="4714653"/>
            <a:ext cx="5439355" cy="4466756"/>
          </a:xfrm>
          <a:prstGeom prst="rect">
            <a:avLst/>
          </a:prstGeom>
        </p:spPr>
        <p:txBody>
          <a:bodyPr vert="horz" lIns="88203" tIns="44102" rIns="88203" bIns="44102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305"/>
            <a:ext cx="2946065" cy="495793"/>
          </a:xfrm>
          <a:prstGeom prst="rect">
            <a:avLst/>
          </a:prstGeom>
        </p:spPr>
        <p:txBody>
          <a:bodyPr vert="horz" lIns="88203" tIns="44102" rIns="88203" bIns="44102" rtlCol="0" anchor="b"/>
          <a:lstStyle>
            <a:lvl1pPr algn="l">
              <a:defRPr sz="1200"/>
            </a:lvl1pPr>
          </a:lstStyle>
          <a:p>
            <a:r>
              <a:rPr lang="de-DE" smtClean="0"/>
              <a:t>2020-01-16Dirk_Ebertz_BKK_ARGE_NRW_Essen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092" y="9429305"/>
            <a:ext cx="2946065" cy="495793"/>
          </a:xfrm>
          <a:prstGeom prst="rect">
            <a:avLst/>
          </a:prstGeom>
        </p:spPr>
        <p:txBody>
          <a:bodyPr vert="horz" lIns="88203" tIns="44102" rIns="88203" bIns="44102" rtlCol="0" anchor="b"/>
          <a:lstStyle>
            <a:lvl1pPr algn="r">
              <a:defRPr sz="1200"/>
            </a:lvl1pPr>
          </a:lstStyle>
          <a:p>
            <a:fld id="{561C69E2-E297-48F9-AC93-38A6BF543A4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C69E2-E297-48F9-AC93-38A6BF543A42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2020-01-16Dirk_Ebertz_BKK_ARGE_NRW_Essen</a:t>
            </a:r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C69E2-E297-48F9-AC93-38A6BF543A42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2020-01-16Dirk_Ebertz_BKK_ARGE_NRW_Essen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82079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>
              <a:spcBef>
                <a:spcPts val="579"/>
              </a:spcBef>
              <a:spcAft>
                <a:spcPts val="579"/>
              </a:spcAft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C69E2-E297-48F9-AC93-38A6BF543A42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2020-01-16Dirk_Ebertz_BKK_ARGE_NRW_Essen</a:t>
            </a:r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>
              <a:spcBef>
                <a:spcPts val="579"/>
              </a:spcBef>
              <a:spcAft>
                <a:spcPts val="579"/>
              </a:spcAft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C69E2-E297-48F9-AC93-38A6BF543A42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2020-01-16Dirk_Ebertz_BKK_ARGE_NRW_Essen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40798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C69E2-E297-48F9-AC93-38A6BF543A42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2020-01-16Dirk_Ebertz_BKK_ARGE_NRW_Essen</a:t>
            </a:r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C69E2-E297-48F9-AC93-38A6BF543A42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2020-01-16Dirk_Ebertz_BKK_ARGE_NRW_Essen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655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C69E2-E297-48F9-AC93-38A6BF543A42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2020-01-16Dirk_Ebertz_BKK_ARGE_NRW_Essen</a:t>
            </a:r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C69E2-E297-48F9-AC93-38A6BF543A42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2020-01-16Dirk_Ebertz_BKK_ARGE_NRW_Essen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4766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C69E2-E297-48F9-AC93-38A6BF543A42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2020-01-16Dirk_Ebertz_BKK_ARGE_NRW_Essen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7680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C69E2-E297-48F9-AC93-38A6BF543A42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2020-01-16Dirk_Ebertz_BKK_ARGE_NRW_Essen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5035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C69E2-E297-48F9-AC93-38A6BF543A42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2020-01-16Dirk_Ebertz_BKK_ARGE_NRW_Essen</a:t>
            </a:r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C69E2-E297-48F9-AC93-38A6BF543A42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2020-01-16Dirk_Ebertz_BKK_ARGE_NRW_Essen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80718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C69E2-E297-48F9-AC93-38A6BF543A42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2020-01-16Dirk_Ebertz_BKK_ARGE_NRW_Essen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04630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C69E2-E297-48F9-AC93-38A6BF543A42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2020-01-16Dirk_Ebertz_BKK_ARGE_NRW_Essen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2776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4C5F2-31DD-4135-91F5-0BBB78995A25}" type="datetime1">
              <a:rPr lang="de-DE" smtClean="0"/>
              <a:t>09.02.2021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2021-01-21Dirk Ebertz BKK ARGE NRW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56D59-B377-4106-BD50-CE6E6924C24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1280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AC9A2-2155-46ED-8CA3-AC0FBF579E89}" type="datetime1">
              <a:rPr lang="de-DE" smtClean="0"/>
              <a:t>09.02.2021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2021-01-21Dirk Ebertz BKK ARGE NRW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56D59-B377-4106-BD50-CE6E6924C24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3367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D682-FD11-44B7-A5B0-33F6DCD86E67}" type="datetime1">
              <a:rPr lang="de-DE" smtClean="0"/>
              <a:t>09.02.2021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2021-01-21Dirk Ebertz BKK ARGE NRW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56D59-B377-4106-BD50-CE6E6924C24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483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F69F-987B-494E-B809-517715972E16}" type="datetime1">
              <a:rPr lang="de-DE" smtClean="0"/>
              <a:t>09.02.2021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2021-01-21Dirk Ebertz BKK ARGE NRW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56D59-B377-4106-BD50-CE6E6924C24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4006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8D73-5C0C-43BC-A2B7-DF8FD2CD3932}" type="datetime1">
              <a:rPr lang="de-DE" smtClean="0"/>
              <a:t>09.02.2021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2021-01-21Dirk Ebertz BKK ARGE NRW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56D59-B377-4106-BD50-CE6E6924C24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426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1CD5F-9B87-4D23-A9AC-0DB3C744D4CB}" type="datetime1">
              <a:rPr lang="de-DE" smtClean="0"/>
              <a:t>09.02.2021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2021-01-21Dirk Ebertz BKK ARGE NRW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56D59-B377-4106-BD50-CE6E6924C24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6998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F621-1C0A-4464-A9AA-E8C2EBBB38F8}" type="datetime1">
              <a:rPr lang="de-DE" smtClean="0"/>
              <a:t>09.02.2021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2021-01-21Dirk Ebertz BKK ARGE NRW</a:t>
            </a: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56D59-B377-4106-BD50-CE6E6924C24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3285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7837-D40C-45B3-8626-7232A99EE65A}" type="datetime1">
              <a:rPr lang="de-DE" smtClean="0"/>
              <a:t>09.02.2021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2021-01-21Dirk Ebertz BKK ARGE NRW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56D59-B377-4106-BD50-CE6E6924C24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0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FAB3-E9D4-4288-874C-C5D96DB3A73E}" type="datetime1">
              <a:rPr lang="de-DE" smtClean="0"/>
              <a:t>09.02.2021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2021-01-21Dirk Ebertz BKK ARGE NRW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56D59-B377-4106-BD50-CE6E6924C24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5815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4B6C5-6D91-4656-83A3-FA7B9BB5E11E}" type="datetime1">
              <a:rPr lang="de-DE" smtClean="0"/>
              <a:t>09.02.2021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2021-01-21Dirk Ebertz BKK ARGE NRW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56D59-B377-4106-BD50-CE6E6924C24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9043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C4EA-E0AB-47D5-A2CF-8B7B87DD6F7C}" type="datetime1">
              <a:rPr lang="de-DE" smtClean="0"/>
              <a:t>09.02.2021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2021-01-21Dirk Ebertz BKK ARGE NRW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56D59-B377-4106-BD50-CE6E6924C24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6305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162B4-CAF4-4262-B4F0-1E324BE979B2}" type="datetime1">
              <a:rPr lang="de-DE" smtClean="0"/>
              <a:t>09.02.2021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2021-01-21Dirk Ebertz BKK ARGE NRW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56D59-B377-4106-BD50-CE6E6924C24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4783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kv-selbsthilfefoerderung-nrw.de/" TargetMode="Externa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kv-selbsthilfefoerderung-nrw.de/" TargetMode="Externa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nhaltsplatzhalter 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16" y="0"/>
            <a:ext cx="9146216" cy="6858000"/>
          </a:xfr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7745" y="1701873"/>
            <a:ext cx="4641093" cy="3397280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400050" y="2328333"/>
            <a:ext cx="36893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de-DE" sz="2800" b="1" dirty="0" smtClean="0">
                <a:solidFill>
                  <a:srgbClr val="254061"/>
                </a:solidFill>
                <a:latin typeface="Arial" pitchFamily="34" charset="0"/>
                <a:cs typeface="Arial" pitchFamily="34" charset="0"/>
              </a:rPr>
              <a:t>Selbsthilfeförderung der Krankenkassen/-verbände in NRW ab 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2021-01-21Dirk Ebertz BKK ARGE NRW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47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53899"/>
            <a:ext cx="9144000" cy="6912081"/>
          </a:xfrm>
        </p:spPr>
      </p:pic>
      <p:sp>
        <p:nvSpPr>
          <p:cNvPr id="10" name="Titel 4"/>
          <p:cNvSpPr txBox="1">
            <a:spLocks/>
          </p:cNvSpPr>
          <p:nvPr/>
        </p:nvSpPr>
        <p:spPr bwMode="auto">
          <a:xfrm>
            <a:off x="382555" y="228600"/>
            <a:ext cx="4837517" cy="9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2">
                    <a:lumMod val="75000"/>
                  </a:schemeClr>
                </a:solidFill>
                <a:latin typeface="Myriad Pro"/>
                <a:ea typeface="+mj-ea"/>
                <a:cs typeface="Myriad Pro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9pPr>
          </a:lstStyle>
          <a:p>
            <a:r>
              <a:rPr lang="de-DE" dirty="0" smtClean="0">
                <a:cs typeface="Arial" charset="0"/>
              </a:rPr>
              <a:t>Pauschalförderung 2021 (V)</a:t>
            </a:r>
          </a:p>
        </p:txBody>
      </p:sp>
      <p:sp>
        <p:nvSpPr>
          <p:cNvPr id="12" name="Inhaltsplatzhalter 5"/>
          <p:cNvSpPr txBox="1">
            <a:spLocks/>
          </p:cNvSpPr>
          <p:nvPr/>
        </p:nvSpPr>
        <p:spPr bwMode="auto">
          <a:xfrm>
            <a:off x="662362" y="1479251"/>
            <a:ext cx="8243191" cy="5378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00" indent="0">
              <a:buNone/>
            </a:pPr>
            <a:endParaRPr lang="de-DE" dirty="0" smtClean="0">
              <a:solidFill>
                <a:srgbClr val="254061"/>
              </a:solidFill>
              <a:latin typeface="Arial" charset="0"/>
              <a:cs typeface="Arial" charset="0"/>
            </a:endParaRPr>
          </a:p>
          <a:p>
            <a:pPr marL="17100" indent="0">
              <a:buNone/>
            </a:pPr>
            <a:r>
              <a:rPr lang="de-DE" u="sng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Verwendungsnachweis Pauschalförderung 2021</a:t>
            </a:r>
          </a:p>
          <a:p>
            <a:pPr marL="360000"/>
            <a:endParaRPr lang="de-DE" dirty="0" smtClean="0">
              <a:solidFill>
                <a:srgbClr val="254061"/>
              </a:solidFill>
              <a:latin typeface="Arial" charset="0"/>
              <a:cs typeface="Arial" charset="0"/>
            </a:endParaRPr>
          </a:p>
          <a:p>
            <a:pPr marL="760050" lvl="1"/>
            <a:r>
              <a:rPr lang="de-DE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Neu: </a:t>
            </a:r>
            <a:r>
              <a:rPr lang="de-DE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Für die Pauschalförderung 2021 gibt es getrennte Verwendungsnachweise für die Anlage 1 und die Anlage 2</a:t>
            </a:r>
          </a:p>
          <a:p>
            <a:pPr marL="760050" lvl="1"/>
            <a:r>
              <a:rPr lang="de-DE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Bis 1.000 Euro (Anlage 1) ist der einfache Verwendungsnachweis einzureichen</a:t>
            </a:r>
          </a:p>
          <a:p>
            <a:pPr marL="760050" lvl="1"/>
            <a:r>
              <a:rPr lang="de-DE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Ab 1.000,01 Euro (Anlage 1) ist der detaillierte Nachweis mit Einnahmen- und Ausgabenübersicht einzureichen</a:t>
            </a:r>
          </a:p>
          <a:p>
            <a:pPr marL="760050" lvl="1"/>
            <a:r>
              <a:rPr lang="de-DE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Belege sind bis zu 6 Jahre aufzubewahren, da die Krankenkassen/-verbände immer die Möglichkeit haben, die Belege zusätzlich anzufordern</a:t>
            </a:r>
          </a:p>
          <a:p>
            <a:pPr marL="474300" lvl="1" indent="0">
              <a:buNone/>
            </a:pPr>
            <a:endParaRPr lang="de-DE" dirty="0" smtClean="0">
              <a:solidFill>
                <a:srgbClr val="254061"/>
              </a:solidFill>
              <a:latin typeface="Arial" charset="0"/>
              <a:cs typeface="Arial" charset="0"/>
            </a:endParaRPr>
          </a:p>
          <a:p>
            <a:pPr marL="760050" lvl="1"/>
            <a:r>
              <a:rPr lang="de-DE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Neu: </a:t>
            </a:r>
            <a:r>
              <a:rPr lang="de-DE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Für </a:t>
            </a:r>
            <a:r>
              <a:rPr lang="de-DE" smtClean="0">
                <a:solidFill>
                  <a:srgbClr val="254061"/>
                </a:solidFill>
                <a:latin typeface="Arial" charset="0"/>
                <a:cs typeface="Arial" charset="0"/>
              </a:rPr>
              <a:t>die Maßnahmen 2021 </a:t>
            </a:r>
            <a:r>
              <a:rPr lang="de-DE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(Anlage 2) ist für jede Maßnahme ein separater Nachweis auszufüllen und einzureichen</a:t>
            </a:r>
          </a:p>
          <a:p>
            <a:pPr marL="760050" lvl="1"/>
            <a:endParaRPr lang="de-DE" dirty="0" smtClean="0">
              <a:solidFill>
                <a:srgbClr val="254061"/>
              </a:solidFill>
              <a:latin typeface="Arial" charset="0"/>
              <a:cs typeface="Arial" charset="0"/>
            </a:endParaRPr>
          </a:p>
          <a:p>
            <a:pPr marL="17100" indent="0">
              <a:buNone/>
            </a:pPr>
            <a:endParaRPr lang="de-DE" dirty="0" smtClean="0">
              <a:solidFill>
                <a:srgbClr val="254061"/>
              </a:solidFill>
              <a:latin typeface="Arial" charset="0"/>
              <a:cs typeface="Arial" charset="0"/>
            </a:endParaRPr>
          </a:p>
          <a:p>
            <a:pPr marL="17100" indent="0">
              <a:buNone/>
            </a:pPr>
            <a:endParaRPr lang="de-DE" dirty="0">
              <a:solidFill>
                <a:srgbClr val="254061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2021-01-21Dirk Ebertz BKK ARGE NRW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911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76201"/>
            <a:ext cx="9144000" cy="6912081"/>
          </a:xfrm>
        </p:spPr>
      </p:pic>
      <p:sp>
        <p:nvSpPr>
          <p:cNvPr id="10" name="Titel 4"/>
          <p:cNvSpPr txBox="1">
            <a:spLocks/>
          </p:cNvSpPr>
          <p:nvPr/>
        </p:nvSpPr>
        <p:spPr bwMode="auto">
          <a:xfrm>
            <a:off x="382555" y="228600"/>
            <a:ext cx="4837517" cy="9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2">
                    <a:lumMod val="75000"/>
                  </a:schemeClr>
                </a:solidFill>
                <a:latin typeface="Myriad Pro"/>
                <a:ea typeface="+mj-ea"/>
                <a:cs typeface="Myriad Pro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9pPr>
          </a:lstStyle>
          <a:p>
            <a:r>
              <a:rPr lang="de-DE" dirty="0" smtClean="0">
                <a:cs typeface="Arial" charset="0"/>
              </a:rPr>
              <a:t>Projektförderung 2021 für örtliche Gruppen (I)</a:t>
            </a:r>
          </a:p>
        </p:txBody>
      </p:sp>
      <p:sp>
        <p:nvSpPr>
          <p:cNvPr id="5" name="Inhaltsplatzhalter 5"/>
          <p:cNvSpPr txBox="1">
            <a:spLocks/>
          </p:cNvSpPr>
          <p:nvPr/>
        </p:nvSpPr>
        <p:spPr bwMode="auto">
          <a:xfrm>
            <a:off x="668120" y="1594625"/>
            <a:ext cx="8243191" cy="4761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/>
            <a:r>
              <a:rPr lang="de-DE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Projektanträge</a:t>
            </a:r>
            <a:r>
              <a:rPr lang="de-DE" altLang="de-DE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 können nur noch für besondere nicht regelmäßig stattfindende Aktionen gestellt werden. </a:t>
            </a:r>
          </a:p>
          <a:p>
            <a:pPr marL="360000"/>
            <a:endParaRPr lang="de-DE" dirty="0" smtClean="0">
              <a:solidFill>
                <a:srgbClr val="254061"/>
              </a:solidFill>
              <a:latin typeface="Arial" charset="0"/>
              <a:cs typeface="Arial" charset="0"/>
            </a:endParaRPr>
          </a:p>
          <a:p>
            <a:pPr marL="360000"/>
            <a:r>
              <a:rPr lang="de-DE" altLang="de-DE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Beispielsweise:</a:t>
            </a:r>
          </a:p>
          <a:p>
            <a:pPr marL="17100" indent="0">
              <a:buNone/>
            </a:pPr>
            <a:endParaRPr lang="de-DE" altLang="de-DE" dirty="0" smtClean="0">
              <a:solidFill>
                <a:srgbClr val="254061"/>
              </a:solidFill>
              <a:latin typeface="Arial" charset="0"/>
              <a:cs typeface="Arial" charset="0"/>
            </a:endParaRPr>
          </a:p>
          <a:p>
            <a:pPr marL="720000"/>
            <a:r>
              <a:rPr lang="de-DE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Selbsthilfetage</a:t>
            </a:r>
          </a:p>
          <a:p>
            <a:pPr marL="720000"/>
            <a:r>
              <a:rPr lang="de-DE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Jubiläen (z.B. mit Vortrag)</a:t>
            </a:r>
          </a:p>
          <a:p>
            <a:pPr marL="720000"/>
            <a:r>
              <a:rPr lang="de-DE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Seminare und Tagungen, die über ein Wochenende hinaus gehen</a:t>
            </a:r>
          </a:p>
          <a:p>
            <a:pPr marL="720000"/>
            <a:r>
              <a:rPr lang="de-DE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Sonstige gruppenspezifische Vorhaben (z.B. Entwicklung und Erprobung neuer Inhalte und/oder Strategien/Modellcharakter mit eindeutigem Gesundheitsbezug)</a:t>
            </a:r>
          </a:p>
          <a:p>
            <a:pPr marL="377100" indent="0">
              <a:buNone/>
            </a:pPr>
            <a:endParaRPr lang="de-DE" dirty="0" smtClean="0">
              <a:solidFill>
                <a:srgbClr val="254061"/>
              </a:solidFill>
              <a:latin typeface="Arial" charset="0"/>
              <a:cs typeface="Arial" charset="0"/>
            </a:endParaRPr>
          </a:p>
          <a:p>
            <a:pPr marL="720000"/>
            <a:r>
              <a:rPr lang="de-DE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Über die Projektförderung entscheidet jede Krankenkasse selbst – bei Fragen sollten sich die Selbsthilfegruppen deshalb direkt an die jeweilige Krankenkasse vor Ort wenden.</a:t>
            </a:r>
          </a:p>
          <a:p>
            <a:pPr marL="720000"/>
            <a:endParaRPr lang="de-DE" dirty="0" smtClean="0">
              <a:solidFill>
                <a:srgbClr val="254061"/>
              </a:solidFill>
              <a:latin typeface="Arial" charset="0"/>
              <a:cs typeface="Arial" charset="0"/>
            </a:endParaRPr>
          </a:p>
          <a:p>
            <a:pPr>
              <a:buNone/>
            </a:pPr>
            <a:endParaRPr lang="de-DE" altLang="de-DE" dirty="0" smtClean="0">
              <a:solidFill>
                <a:srgbClr val="254061"/>
              </a:solidFill>
              <a:latin typeface="Arial" charset="0"/>
              <a:cs typeface="Arial" charset="0"/>
            </a:endParaRPr>
          </a:p>
          <a:p>
            <a:pPr>
              <a:buNone/>
            </a:pPr>
            <a:endParaRPr lang="de-DE" altLang="de-DE" dirty="0" smtClean="0">
              <a:solidFill>
                <a:srgbClr val="254061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2021-01-21Dirk Ebertz BKK ARGE NRW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77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76201"/>
            <a:ext cx="9144000" cy="6912081"/>
          </a:xfrm>
        </p:spPr>
      </p:pic>
      <p:sp>
        <p:nvSpPr>
          <p:cNvPr id="10" name="Titel 4"/>
          <p:cNvSpPr txBox="1">
            <a:spLocks/>
          </p:cNvSpPr>
          <p:nvPr/>
        </p:nvSpPr>
        <p:spPr bwMode="auto">
          <a:xfrm>
            <a:off x="382555" y="228600"/>
            <a:ext cx="4837517" cy="9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2">
                    <a:lumMod val="75000"/>
                  </a:schemeClr>
                </a:solidFill>
                <a:latin typeface="Myriad Pro"/>
                <a:ea typeface="+mj-ea"/>
                <a:cs typeface="Myriad Pro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9pPr>
          </a:lstStyle>
          <a:p>
            <a:r>
              <a:rPr lang="de-DE" dirty="0" smtClean="0">
                <a:cs typeface="Arial" charset="0"/>
              </a:rPr>
              <a:t>Projektförderung 2021 für örtliche Gruppen (II)</a:t>
            </a:r>
          </a:p>
        </p:txBody>
      </p:sp>
      <p:sp>
        <p:nvSpPr>
          <p:cNvPr id="5" name="Inhaltsplatzhalter 5"/>
          <p:cNvSpPr txBox="1">
            <a:spLocks/>
          </p:cNvSpPr>
          <p:nvPr/>
        </p:nvSpPr>
        <p:spPr bwMode="auto">
          <a:xfrm>
            <a:off x="668120" y="1501553"/>
            <a:ext cx="8243191" cy="50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/>
            <a:r>
              <a:rPr lang="de-DE" altLang="de-DE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Keine offizielle Antragsfrist</a:t>
            </a:r>
          </a:p>
          <a:p>
            <a:pPr marL="17100" indent="0">
              <a:buNone/>
            </a:pPr>
            <a:endParaRPr lang="de-DE" altLang="de-DE" dirty="0" smtClean="0">
              <a:solidFill>
                <a:srgbClr val="254061"/>
              </a:solidFill>
              <a:latin typeface="Arial" charset="0"/>
              <a:cs typeface="Arial" charset="0"/>
            </a:endParaRPr>
          </a:p>
          <a:p>
            <a:pPr marL="360000"/>
            <a:r>
              <a:rPr lang="de-DE" altLang="de-DE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Anträge schicken an die einzelnen Krankenkassen, die </a:t>
            </a:r>
            <a:r>
              <a:rPr lang="de-DE" altLang="de-DE" dirty="0" err="1" smtClean="0">
                <a:solidFill>
                  <a:srgbClr val="254061"/>
                </a:solidFill>
                <a:latin typeface="Arial" charset="0"/>
                <a:cs typeface="Arial" charset="0"/>
              </a:rPr>
              <a:t>Projektför-derungen</a:t>
            </a:r>
            <a:r>
              <a:rPr lang="de-DE" altLang="de-DE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 durchführen (Ansprechpartner*Innen siehe </a:t>
            </a:r>
            <a:r>
              <a:rPr lang="de-DE" altLang="de-DE" dirty="0" smtClean="0">
                <a:solidFill>
                  <a:srgbClr val="254061"/>
                </a:solidFill>
                <a:latin typeface="Arial" charset="0"/>
                <a:cs typeface="Arial" charset="0"/>
                <a:hlinkClick r:id="rId5"/>
              </a:rPr>
              <a:t>www.gkv-selbsthilfefoerderung-nrw.de</a:t>
            </a:r>
            <a:r>
              <a:rPr lang="de-DE" altLang="de-DE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)</a:t>
            </a:r>
          </a:p>
          <a:p>
            <a:pPr marL="17100" indent="0">
              <a:buNone/>
            </a:pPr>
            <a:endParaRPr lang="de-DE" altLang="de-DE" dirty="0" smtClean="0">
              <a:solidFill>
                <a:srgbClr val="254061"/>
              </a:solidFill>
              <a:latin typeface="Arial" charset="0"/>
              <a:cs typeface="Arial" charset="0"/>
            </a:endParaRPr>
          </a:p>
          <a:p>
            <a:pPr marL="360000"/>
            <a:r>
              <a:rPr lang="de-DE" altLang="de-DE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Antrag muss vor Projektbeginn eingereicht werden</a:t>
            </a:r>
          </a:p>
          <a:p>
            <a:pPr marL="17100" indent="0">
              <a:buNone/>
            </a:pPr>
            <a:endParaRPr lang="de-DE" altLang="de-DE" dirty="0" smtClean="0">
              <a:solidFill>
                <a:srgbClr val="254061"/>
              </a:solidFill>
              <a:latin typeface="Arial" charset="0"/>
              <a:cs typeface="Arial" charset="0"/>
            </a:endParaRPr>
          </a:p>
          <a:p>
            <a:pPr marL="360000"/>
            <a:r>
              <a:rPr lang="de-DE" altLang="de-DE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Vordruck „Finanzierungsplan für Projektförderung“ verwenden (oder ähnliche Aufstellung der Kosten) </a:t>
            </a:r>
          </a:p>
          <a:p>
            <a:pPr marL="17100" indent="0">
              <a:buNone/>
            </a:pPr>
            <a:endParaRPr lang="de-DE" altLang="de-DE" dirty="0" smtClean="0">
              <a:solidFill>
                <a:srgbClr val="254061"/>
              </a:solidFill>
              <a:latin typeface="Arial" charset="0"/>
              <a:cs typeface="Arial" charset="0"/>
            </a:endParaRPr>
          </a:p>
          <a:p>
            <a:pPr marL="360000"/>
            <a:r>
              <a:rPr lang="de-DE" altLang="de-DE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Der Vordruck „Finanzierungsplan für Projektförderung“ ist </a:t>
            </a:r>
            <a:r>
              <a:rPr lang="de-DE" altLang="de-DE" u="sng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kein</a:t>
            </a:r>
            <a:r>
              <a:rPr lang="de-DE" altLang="de-DE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 verpflichtender Teil des Antrages auf Projektförderung!</a:t>
            </a:r>
          </a:p>
          <a:p>
            <a:pPr marL="17100" indent="0">
              <a:buNone/>
            </a:pPr>
            <a:endParaRPr lang="de-DE" altLang="de-DE" dirty="0" smtClean="0">
              <a:solidFill>
                <a:srgbClr val="254061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2021-01-21Dirk Ebertz BKK ARGE NRW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9108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4081"/>
            <a:ext cx="9144000" cy="6912081"/>
          </a:xfrm>
        </p:spPr>
      </p:pic>
      <p:sp>
        <p:nvSpPr>
          <p:cNvPr id="10" name="Titel 4"/>
          <p:cNvSpPr txBox="1">
            <a:spLocks/>
          </p:cNvSpPr>
          <p:nvPr/>
        </p:nvSpPr>
        <p:spPr bwMode="auto">
          <a:xfrm>
            <a:off x="382555" y="228600"/>
            <a:ext cx="4837517" cy="9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2">
                    <a:lumMod val="75000"/>
                  </a:schemeClr>
                </a:solidFill>
                <a:latin typeface="Myriad Pro"/>
                <a:ea typeface="+mj-ea"/>
                <a:cs typeface="Myriad Pro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9pPr>
          </a:lstStyle>
          <a:p>
            <a:r>
              <a:rPr lang="de-DE" dirty="0" smtClean="0">
                <a:cs typeface="Arial" charset="0"/>
              </a:rPr>
              <a:t>Nicht gefördert werden:</a:t>
            </a:r>
          </a:p>
        </p:txBody>
      </p:sp>
      <p:sp>
        <p:nvSpPr>
          <p:cNvPr id="5" name="Inhaltsplatzhalter 5"/>
          <p:cNvSpPr txBox="1">
            <a:spLocks/>
          </p:cNvSpPr>
          <p:nvPr/>
        </p:nvSpPr>
        <p:spPr bwMode="auto">
          <a:xfrm>
            <a:off x="661411" y="1772982"/>
            <a:ext cx="8243191" cy="475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/>
            <a:r>
              <a:rPr lang="de-DE" altLang="de-DE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Freizeitaktivitäten</a:t>
            </a:r>
          </a:p>
          <a:p>
            <a:pPr marL="360000">
              <a:buFontTx/>
              <a:buNone/>
            </a:pPr>
            <a:r>
              <a:rPr lang="de-DE" altLang="de-DE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	(Ausflüge, Theater- oder Kinobesuche,  Urlaube, Weihnachtsfeiern usw.)</a:t>
            </a:r>
          </a:p>
          <a:p>
            <a:pPr marL="360000">
              <a:buFontTx/>
              <a:buNone/>
            </a:pPr>
            <a:endParaRPr lang="de-DE" dirty="0" smtClean="0">
              <a:solidFill>
                <a:srgbClr val="254061"/>
              </a:solidFill>
              <a:latin typeface="Arial" charset="0"/>
              <a:cs typeface="Arial" charset="0"/>
            </a:endParaRPr>
          </a:p>
          <a:p>
            <a:pPr marL="360000"/>
            <a:r>
              <a:rPr lang="de-DE" altLang="de-DE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PCs, Laptop</a:t>
            </a:r>
            <a:r>
              <a:rPr lang="de-DE" altLang="de-DE" dirty="0">
                <a:solidFill>
                  <a:srgbClr val="254061"/>
                </a:solidFill>
                <a:latin typeface="Arial" charset="0"/>
                <a:cs typeface="Arial" charset="0"/>
              </a:rPr>
              <a:t>s</a:t>
            </a:r>
            <a:r>
              <a:rPr lang="de-DE" altLang="de-DE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, Beamer usw. </a:t>
            </a:r>
          </a:p>
          <a:p>
            <a:pPr marL="360000"/>
            <a:endParaRPr lang="de-DE" altLang="de-DE" dirty="0" smtClean="0">
              <a:solidFill>
                <a:srgbClr val="254061"/>
              </a:solidFill>
              <a:latin typeface="Arial" charset="0"/>
              <a:cs typeface="Arial" charset="0"/>
            </a:endParaRPr>
          </a:p>
          <a:p>
            <a:pPr marL="360000"/>
            <a:r>
              <a:rPr lang="de-DE" altLang="de-DE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Angebote, die zu den Leistungen der gesetzlichen Krankenkassen gehören (z. B. Funktionstraining  und Reha-Sport (!), Soziotherapie, Therapien, Präventionskurse,…)</a:t>
            </a:r>
          </a:p>
          <a:p>
            <a:pPr marL="360000">
              <a:buNone/>
            </a:pPr>
            <a:endParaRPr lang="de-DE" altLang="de-DE" dirty="0" smtClean="0">
              <a:solidFill>
                <a:srgbClr val="254061"/>
              </a:solidFill>
              <a:latin typeface="Arial" charset="0"/>
              <a:cs typeface="Arial" charset="0"/>
            </a:endParaRPr>
          </a:p>
          <a:p>
            <a:pPr marL="360000"/>
            <a:r>
              <a:rPr lang="de-DE" altLang="de-DE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Materialien für die o.g. Angebote (also keine Walking-Stöcke, Gymnastikmatten usw. )</a:t>
            </a:r>
          </a:p>
          <a:p>
            <a:endParaRPr lang="de-DE" altLang="de-DE" dirty="0" smtClean="0">
              <a:solidFill>
                <a:srgbClr val="254061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2021-01-21Dirk Ebertz BKK ARGE NRW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586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4081"/>
            <a:ext cx="9144000" cy="6912081"/>
          </a:xfrm>
        </p:spPr>
      </p:pic>
      <p:sp>
        <p:nvSpPr>
          <p:cNvPr id="10" name="Titel 4"/>
          <p:cNvSpPr txBox="1">
            <a:spLocks/>
          </p:cNvSpPr>
          <p:nvPr/>
        </p:nvSpPr>
        <p:spPr bwMode="auto">
          <a:xfrm>
            <a:off x="382555" y="228600"/>
            <a:ext cx="4837517" cy="9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2">
                    <a:lumMod val="75000"/>
                  </a:schemeClr>
                </a:solidFill>
                <a:latin typeface="Myriad Pro"/>
                <a:ea typeface="+mj-ea"/>
                <a:cs typeface="Myriad Pro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9pPr>
          </a:lstStyle>
          <a:p>
            <a:r>
              <a:rPr lang="de-DE" dirty="0" smtClean="0">
                <a:cs typeface="Arial" charset="0"/>
              </a:rPr>
              <a:t>Selbsthilfeförderung 2021</a:t>
            </a:r>
          </a:p>
        </p:txBody>
      </p:sp>
      <p:sp>
        <p:nvSpPr>
          <p:cNvPr id="5" name="Inhaltsplatzhalter 5"/>
          <p:cNvSpPr txBox="1">
            <a:spLocks/>
          </p:cNvSpPr>
          <p:nvPr/>
        </p:nvSpPr>
        <p:spPr bwMode="auto">
          <a:xfrm>
            <a:off x="661411" y="1772982"/>
            <a:ext cx="8243191" cy="475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/>
            <a:r>
              <a:rPr lang="de-DE" altLang="de-DE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Weitere Fragen?</a:t>
            </a:r>
          </a:p>
          <a:p>
            <a:pPr marL="360000">
              <a:buFontTx/>
              <a:buNone/>
            </a:pPr>
            <a:r>
              <a:rPr lang="de-DE" altLang="de-DE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	Die Krankenkassen und die Selbsthilfe-Kontaktstelle beraten Sie gern bei weitergehenden Fragen.</a:t>
            </a:r>
          </a:p>
          <a:p>
            <a:pPr marL="360000">
              <a:buFontTx/>
              <a:buNone/>
            </a:pPr>
            <a:endParaRPr lang="de-DE" dirty="0" smtClean="0">
              <a:solidFill>
                <a:srgbClr val="254061"/>
              </a:solidFill>
              <a:latin typeface="Arial" charset="0"/>
              <a:cs typeface="Arial" charset="0"/>
            </a:endParaRPr>
          </a:p>
          <a:p>
            <a:pPr marL="360000"/>
            <a:r>
              <a:rPr lang="de-DE" altLang="de-DE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Wir bedanken uns für Ihre wertvolle Arbeit und Ihr Engagement, und freuen uns auf eine weiterhin vertrauensvolle Zusammenarbeit und wünschen Ihnen alles Gute.</a:t>
            </a:r>
          </a:p>
          <a:p>
            <a:pPr marL="17100" indent="0">
              <a:buNone/>
            </a:pPr>
            <a:endParaRPr lang="de-DE" altLang="de-DE" dirty="0" smtClean="0">
              <a:solidFill>
                <a:srgbClr val="254061"/>
              </a:solidFill>
              <a:latin typeface="Arial" charset="0"/>
              <a:cs typeface="Arial" charset="0"/>
            </a:endParaRPr>
          </a:p>
          <a:p>
            <a:pPr marL="360000"/>
            <a:r>
              <a:rPr lang="de-DE" altLang="de-DE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Vielen Dank für Ihre Aufmerksamkeit.</a:t>
            </a:r>
          </a:p>
          <a:p>
            <a:endParaRPr lang="de-DE" altLang="de-DE" dirty="0" smtClean="0">
              <a:solidFill>
                <a:srgbClr val="254061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2021-01-21Dirk Ebertz BKK ARGE NRW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303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76201"/>
            <a:ext cx="9144000" cy="6912081"/>
          </a:xfrm>
        </p:spPr>
      </p:pic>
      <p:sp>
        <p:nvSpPr>
          <p:cNvPr id="10" name="Titel 4"/>
          <p:cNvSpPr txBox="1">
            <a:spLocks/>
          </p:cNvSpPr>
          <p:nvPr/>
        </p:nvSpPr>
        <p:spPr bwMode="auto">
          <a:xfrm>
            <a:off x="382555" y="228600"/>
            <a:ext cx="4837517" cy="9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2">
                    <a:lumMod val="75000"/>
                  </a:schemeClr>
                </a:solidFill>
                <a:latin typeface="Myriad Pro"/>
                <a:ea typeface="+mj-ea"/>
                <a:cs typeface="Myriad Pro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9pPr>
          </a:lstStyle>
          <a:p>
            <a:r>
              <a:rPr lang="de-DE" dirty="0" smtClean="0">
                <a:cs typeface="Arial" charset="0"/>
              </a:rPr>
              <a:t>Änderung des § 20h SGB V seit 01.01.2020</a:t>
            </a:r>
          </a:p>
        </p:txBody>
      </p:sp>
      <p:sp>
        <p:nvSpPr>
          <p:cNvPr id="12" name="Inhaltsplatzhalter 5"/>
          <p:cNvSpPr txBox="1">
            <a:spLocks/>
          </p:cNvSpPr>
          <p:nvPr/>
        </p:nvSpPr>
        <p:spPr bwMode="auto">
          <a:xfrm>
            <a:off x="611560" y="1772815"/>
            <a:ext cx="8243191" cy="475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lvl="1">
              <a:defRPr/>
            </a:pPr>
            <a:r>
              <a:rPr lang="de-DE" altLang="de-DE" sz="2000" dirty="0" smtClean="0">
                <a:solidFill>
                  <a:srgbClr val="254061"/>
                </a:solidFill>
              </a:rPr>
              <a:t>Seit 2020 wird 70% des Budgets (anstatt wie bis 2019  50%) für die Pauschalförderung zur Verfügung gestellt </a:t>
            </a:r>
          </a:p>
          <a:p>
            <a:pPr marL="74250" lvl="1" indent="0">
              <a:buNone/>
              <a:defRPr/>
            </a:pPr>
            <a:endParaRPr lang="de-DE" altLang="de-DE" sz="2000" dirty="0" smtClean="0">
              <a:solidFill>
                <a:srgbClr val="254061"/>
              </a:solidFill>
            </a:endParaRPr>
          </a:p>
          <a:p>
            <a:pPr marL="360000" lvl="1">
              <a:defRPr/>
            </a:pPr>
            <a:r>
              <a:rPr lang="de-DE" altLang="de-DE" sz="2000" dirty="0" smtClean="0">
                <a:solidFill>
                  <a:srgbClr val="254061"/>
                </a:solidFill>
              </a:rPr>
              <a:t>30% (anstatt wie bis 2019 50%) verbleiben den Krankenkassen noch für die Projektförderung</a:t>
            </a:r>
          </a:p>
          <a:p>
            <a:pPr marL="74250" lvl="1" indent="0">
              <a:buNone/>
              <a:defRPr/>
            </a:pPr>
            <a:endParaRPr lang="de-DE" altLang="de-DE" sz="2000" dirty="0" smtClean="0">
              <a:solidFill>
                <a:srgbClr val="254061"/>
              </a:solidFill>
            </a:endParaRPr>
          </a:p>
          <a:p>
            <a:pPr marL="360000" lvl="1">
              <a:defRPr/>
            </a:pPr>
            <a:r>
              <a:rPr lang="de-DE" altLang="de-DE" sz="2000" dirty="0" smtClean="0">
                <a:solidFill>
                  <a:srgbClr val="254061"/>
                </a:solidFill>
              </a:rPr>
              <a:t>Die Pauschalförderung wurde ab 2020 um Maßnahmen erweitert</a:t>
            </a:r>
          </a:p>
          <a:p>
            <a:pPr marL="360000" lvl="1">
              <a:defRPr/>
            </a:pPr>
            <a:endParaRPr lang="de-DE" altLang="de-DE" sz="2000" dirty="0" smtClean="0">
              <a:solidFill>
                <a:srgbClr val="254061"/>
              </a:solidFill>
            </a:endParaRPr>
          </a:p>
          <a:p>
            <a:pPr marL="360000" lvl="1">
              <a:defRPr/>
            </a:pPr>
            <a:r>
              <a:rPr lang="de-DE" altLang="de-DE" sz="2000" dirty="0" smtClean="0">
                <a:solidFill>
                  <a:srgbClr val="254061"/>
                </a:solidFill>
              </a:rPr>
              <a:t>Es gab ab dem 01.01.2020 also eine Budget-Verschiebung</a:t>
            </a:r>
          </a:p>
          <a:p>
            <a:pPr marL="457200" lvl="1" indent="0">
              <a:buNone/>
              <a:defRPr/>
            </a:pPr>
            <a:endParaRPr lang="de-DE" altLang="de-DE" dirty="0" smtClean="0">
              <a:solidFill>
                <a:srgbClr val="254061"/>
              </a:solidFill>
            </a:endParaRPr>
          </a:p>
          <a:p>
            <a:pPr lvl="1">
              <a:defRPr/>
            </a:pPr>
            <a:endParaRPr lang="de-DE" altLang="de-DE" dirty="0">
              <a:solidFill>
                <a:srgbClr val="254061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2021-01-21Dirk Ebertz BKK ARGE NRW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948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76201"/>
            <a:ext cx="9144000" cy="6912081"/>
          </a:xfrm>
        </p:spPr>
      </p:pic>
      <p:sp>
        <p:nvSpPr>
          <p:cNvPr id="10" name="Titel 4"/>
          <p:cNvSpPr txBox="1">
            <a:spLocks/>
          </p:cNvSpPr>
          <p:nvPr/>
        </p:nvSpPr>
        <p:spPr bwMode="auto">
          <a:xfrm>
            <a:off x="382555" y="228600"/>
            <a:ext cx="4837517" cy="9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2">
                    <a:lumMod val="75000"/>
                  </a:schemeClr>
                </a:solidFill>
                <a:latin typeface="Myriad Pro"/>
                <a:ea typeface="+mj-ea"/>
                <a:cs typeface="Myriad Pro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9pPr>
          </a:lstStyle>
          <a:p>
            <a:r>
              <a:rPr lang="de-DE" sz="1900" dirty="0" smtClean="0">
                <a:cs typeface="Arial" charset="0"/>
              </a:rPr>
              <a:t>Pauschalförderung in </a:t>
            </a:r>
            <a:r>
              <a:rPr lang="de-DE" sz="1900" dirty="0" smtClean="0">
                <a:solidFill>
                  <a:srgbClr val="FF0000"/>
                </a:solidFill>
                <a:cs typeface="Arial" charset="0"/>
              </a:rPr>
              <a:t>Duisburg</a:t>
            </a:r>
            <a:r>
              <a:rPr lang="de-DE" sz="1900" dirty="0" smtClean="0">
                <a:cs typeface="Arial" charset="0"/>
              </a:rPr>
              <a:t>; Verwendungsnachweise 2020; evtl. Auswirkungen durch Corona-Pandemie</a:t>
            </a:r>
          </a:p>
        </p:txBody>
      </p:sp>
      <p:sp>
        <p:nvSpPr>
          <p:cNvPr id="12" name="Inhaltsplatzhalter 5"/>
          <p:cNvSpPr txBox="1">
            <a:spLocks/>
          </p:cNvSpPr>
          <p:nvPr/>
        </p:nvSpPr>
        <p:spPr bwMode="auto">
          <a:xfrm>
            <a:off x="611560" y="1772815"/>
            <a:ext cx="8243191" cy="475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lvl="1">
              <a:defRPr/>
            </a:pPr>
            <a:endParaRPr lang="de-DE" altLang="de-DE" dirty="0" smtClean="0">
              <a:solidFill>
                <a:srgbClr val="254061"/>
              </a:solidFill>
            </a:endParaRPr>
          </a:p>
          <a:p>
            <a:pPr marL="360000" lvl="1">
              <a:defRPr/>
            </a:pPr>
            <a:r>
              <a:rPr lang="de-DE" altLang="de-DE" dirty="0" smtClean="0">
                <a:solidFill>
                  <a:srgbClr val="254061"/>
                </a:solidFill>
              </a:rPr>
              <a:t>Verwendungsnachweis/e 2020 sind bis spätestens 31.03.2021 bei der fördernden Kasse/n einzureichen</a:t>
            </a:r>
          </a:p>
          <a:p>
            <a:pPr marL="74250" lvl="1" indent="0">
              <a:buNone/>
              <a:defRPr/>
            </a:pPr>
            <a:endParaRPr lang="de-DE" altLang="de-DE" dirty="0" smtClean="0">
              <a:solidFill>
                <a:srgbClr val="254061"/>
              </a:solidFill>
            </a:endParaRPr>
          </a:p>
          <a:p>
            <a:pPr marL="360000" lvl="1" algn="just">
              <a:defRPr/>
            </a:pPr>
            <a:r>
              <a:rPr lang="de-DE" altLang="de-DE" dirty="0" smtClean="0">
                <a:solidFill>
                  <a:srgbClr val="254061"/>
                </a:solidFill>
              </a:rPr>
              <a:t>Sollten Sie sich bezüglich </a:t>
            </a:r>
            <a:r>
              <a:rPr lang="de-DE" altLang="de-DE" dirty="0">
                <a:solidFill>
                  <a:srgbClr val="254061"/>
                </a:solidFill>
              </a:rPr>
              <a:t>des Verwendungsnachweises für 2020 unsicher </a:t>
            </a:r>
            <a:r>
              <a:rPr lang="de-DE" altLang="de-DE" dirty="0" smtClean="0">
                <a:solidFill>
                  <a:srgbClr val="254061"/>
                </a:solidFill>
              </a:rPr>
              <a:t>sein, weil Corona-bedingt im Jahr 2020 evtl. Veränderungen bei den Kosten entstanden sind gegenüber der ursprünglichen Planung, oder ihre Maßnahme im Jahr 2020 nicht durchgeführt wurde und in </a:t>
            </a:r>
            <a:r>
              <a:rPr lang="de-DE" altLang="de-DE" dirty="0">
                <a:solidFill>
                  <a:srgbClr val="254061"/>
                </a:solidFill>
              </a:rPr>
              <a:t>das Jahr 2021 </a:t>
            </a:r>
            <a:r>
              <a:rPr lang="de-DE" altLang="de-DE" dirty="0" smtClean="0">
                <a:solidFill>
                  <a:srgbClr val="254061"/>
                </a:solidFill>
              </a:rPr>
              <a:t>verschoben wird oder gänzlich entfällt, </a:t>
            </a:r>
            <a:r>
              <a:rPr lang="de-DE" altLang="de-DE" dirty="0">
                <a:solidFill>
                  <a:srgbClr val="254061"/>
                </a:solidFill>
              </a:rPr>
              <a:t>wenden Sie sich an die für die Pauschalförderung </a:t>
            </a:r>
            <a:r>
              <a:rPr lang="de-DE" altLang="de-DE" dirty="0" smtClean="0">
                <a:solidFill>
                  <a:srgbClr val="254061"/>
                </a:solidFill>
              </a:rPr>
              <a:t>Duisburg </a:t>
            </a:r>
            <a:r>
              <a:rPr lang="de-DE" altLang="de-DE" dirty="0">
                <a:solidFill>
                  <a:srgbClr val="254061"/>
                </a:solidFill>
              </a:rPr>
              <a:t>zuständige BKK ARGE NRW, Dirk Ebertz. </a:t>
            </a:r>
            <a:endParaRPr lang="de-DE" altLang="de-DE" dirty="0" smtClean="0">
              <a:solidFill>
                <a:srgbClr val="254061"/>
              </a:solidFill>
            </a:endParaRPr>
          </a:p>
          <a:p>
            <a:pPr marL="74250" lvl="1" indent="0">
              <a:buNone/>
              <a:defRPr/>
            </a:pPr>
            <a:endParaRPr lang="de-DE" altLang="de-DE" sz="1600" dirty="0" smtClean="0">
              <a:solidFill>
                <a:srgbClr val="254061"/>
              </a:solidFill>
            </a:endParaRPr>
          </a:p>
          <a:p>
            <a:pPr marL="74250" lvl="1" indent="0">
              <a:buNone/>
              <a:defRPr/>
            </a:pPr>
            <a:endParaRPr lang="de-DE" altLang="de-DE" sz="1700" dirty="0" smtClean="0">
              <a:solidFill>
                <a:srgbClr val="254061"/>
              </a:solidFill>
            </a:endParaRPr>
          </a:p>
          <a:p>
            <a:pPr marL="74250" lvl="1" indent="0">
              <a:buNone/>
              <a:defRPr/>
            </a:pPr>
            <a:endParaRPr lang="de-DE" altLang="de-DE" sz="1700" dirty="0" smtClean="0">
              <a:solidFill>
                <a:srgbClr val="254061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2021-01-21Dirk Ebertz BKK ARGE NRW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677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76201"/>
            <a:ext cx="9144000" cy="6912081"/>
          </a:xfrm>
        </p:spPr>
      </p:pic>
      <p:sp>
        <p:nvSpPr>
          <p:cNvPr id="10" name="Titel 4"/>
          <p:cNvSpPr txBox="1">
            <a:spLocks/>
          </p:cNvSpPr>
          <p:nvPr/>
        </p:nvSpPr>
        <p:spPr bwMode="auto">
          <a:xfrm>
            <a:off x="382555" y="228600"/>
            <a:ext cx="4837517" cy="9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2">
                    <a:lumMod val="75000"/>
                  </a:schemeClr>
                </a:solidFill>
                <a:latin typeface="Myriad Pro"/>
                <a:ea typeface="+mj-ea"/>
                <a:cs typeface="Myriad Pro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9pPr>
          </a:lstStyle>
          <a:p>
            <a:r>
              <a:rPr lang="de-DE" dirty="0" smtClean="0">
                <a:cs typeface="Arial" charset="0"/>
              </a:rPr>
              <a:t>Selbsthilfeförderung in Duisburg 2021</a:t>
            </a:r>
          </a:p>
        </p:txBody>
      </p:sp>
      <p:sp>
        <p:nvSpPr>
          <p:cNvPr id="12" name="Inhaltsplatzhalter 5"/>
          <p:cNvSpPr txBox="1">
            <a:spLocks/>
          </p:cNvSpPr>
          <p:nvPr/>
        </p:nvSpPr>
        <p:spPr bwMode="auto">
          <a:xfrm>
            <a:off x="611560" y="1772815"/>
            <a:ext cx="8243191" cy="475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55000" lnSpcReduction="2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lvl="1">
              <a:defRPr/>
            </a:pPr>
            <a:endParaRPr lang="de-DE" altLang="de-DE" sz="2000" dirty="0" smtClean="0">
              <a:solidFill>
                <a:srgbClr val="254061"/>
              </a:solidFill>
            </a:endParaRPr>
          </a:p>
          <a:p>
            <a:pPr marL="360000" lvl="1">
              <a:defRPr/>
            </a:pPr>
            <a:r>
              <a:rPr lang="de-DE" altLang="de-DE" sz="2600" dirty="0" smtClean="0">
                <a:solidFill>
                  <a:srgbClr val="254061"/>
                </a:solidFill>
              </a:rPr>
              <a:t>Das Förderverfahren 2021 hat sich nicht wesentlich geändert gegenüber dem Förderverfahren 2020</a:t>
            </a:r>
          </a:p>
          <a:p>
            <a:pPr marL="74250" lvl="1" indent="0">
              <a:buNone/>
              <a:defRPr/>
            </a:pPr>
            <a:endParaRPr lang="de-DE" altLang="de-DE" sz="2600" dirty="0" smtClean="0">
              <a:solidFill>
                <a:srgbClr val="254061"/>
              </a:solidFill>
            </a:endParaRPr>
          </a:p>
          <a:p>
            <a:pPr marL="360000" lvl="1">
              <a:defRPr/>
            </a:pPr>
            <a:r>
              <a:rPr lang="de-DE" altLang="de-DE" sz="2600" dirty="0">
                <a:solidFill>
                  <a:srgbClr val="254061"/>
                </a:solidFill>
              </a:rPr>
              <a:t>Federführung Pauschalförderung 2021 in </a:t>
            </a:r>
            <a:r>
              <a:rPr lang="de-DE" altLang="de-DE" sz="2600" dirty="0" smtClean="0">
                <a:solidFill>
                  <a:srgbClr val="254061"/>
                </a:solidFill>
              </a:rPr>
              <a:t>Duisburg </a:t>
            </a:r>
            <a:r>
              <a:rPr lang="de-DE" altLang="de-DE" sz="2600" dirty="0">
                <a:solidFill>
                  <a:srgbClr val="254061"/>
                </a:solidFill>
              </a:rPr>
              <a:t>weiter durch BKK ARGE NRW (BAN) </a:t>
            </a:r>
            <a:endParaRPr lang="de-DE" altLang="de-DE" sz="2600" dirty="0" smtClean="0">
              <a:solidFill>
                <a:srgbClr val="254061"/>
              </a:solidFill>
            </a:endParaRPr>
          </a:p>
          <a:p>
            <a:pPr marL="360000" lvl="1">
              <a:defRPr/>
            </a:pPr>
            <a:endParaRPr lang="de-DE" altLang="de-DE" sz="2600" dirty="0" smtClean="0">
              <a:solidFill>
                <a:srgbClr val="254061"/>
              </a:solidFill>
            </a:endParaRPr>
          </a:p>
          <a:p>
            <a:pPr marL="360000" lvl="1">
              <a:defRPr/>
            </a:pPr>
            <a:r>
              <a:rPr lang="de-DE" altLang="de-DE" sz="2600" dirty="0" smtClean="0">
                <a:solidFill>
                  <a:srgbClr val="254061"/>
                </a:solidFill>
              </a:rPr>
              <a:t>Projektstandort in Kooperation und Unterstützung des Paritätischen Wohlfahrtsverbandes / der Selbsthilfe-Kontaktstelle Duisburg in Sachen Pauschalförderung</a:t>
            </a:r>
            <a:endParaRPr lang="de-DE" altLang="de-DE" sz="2600" dirty="0">
              <a:solidFill>
                <a:srgbClr val="254061"/>
              </a:solidFill>
            </a:endParaRPr>
          </a:p>
          <a:p>
            <a:pPr marL="360000" lvl="1">
              <a:defRPr/>
            </a:pPr>
            <a:endParaRPr lang="de-DE" altLang="de-DE" sz="2600" dirty="0" smtClean="0">
              <a:solidFill>
                <a:srgbClr val="254061"/>
              </a:solidFill>
            </a:endParaRPr>
          </a:p>
          <a:p>
            <a:pPr marL="360000" lvl="1">
              <a:defRPr/>
            </a:pPr>
            <a:r>
              <a:rPr lang="de-DE" altLang="de-DE" sz="2600" dirty="0" smtClean="0">
                <a:solidFill>
                  <a:srgbClr val="254061"/>
                </a:solidFill>
              </a:rPr>
              <a:t>Krankenkassenindividuelle Projektförderung</a:t>
            </a:r>
          </a:p>
          <a:p>
            <a:pPr marL="74250" lvl="1" indent="0">
              <a:buNone/>
              <a:defRPr/>
            </a:pPr>
            <a:endParaRPr lang="de-DE" altLang="de-DE" sz="2600" dirty="0" smtClean="0">
              <a:solidFill>
                <a:srgbClr val="254061"/>
              </a:solidFill>
            </a:endParaRPr>
          </a:p>
          <a:p>
            <a:pPr marL="360000" lvl="1">
              <a:defRPr/>
            </a:pPr>
            <a:r>
              <a:rPr lang="de-DE" altLang="de-DE" sz="2600" dirty="0" smtClean="0">
                <a:solidFill>
                  <a:srgbClr val="254061"/>
                </a:solidFill>
              </a:rPr>
              <a:t>Beratende Mitwirkung der Selbsthilfe bei Pauschalförderung</a:t>
            </a:r>
          </a:p>
          <a:p>
            <a:pPr marL="360000" lvl="1">
              <a:defRPr/>
            </a:pPr>
            <a:endParaRPr lang="de-DE" altLang="de-DE" sz="2600" dirty="0" smtClean="0">
              <a:solidFill>
                <a:srgbClr val="254061"/>
              </a:solidFill>
            </a:endParaRPr>
          </a:p>
          <a:p>
            <a:pPr marL="360000" lvl="1">
              <a:defRPr/>
            </a:pPr>
            <a:r>
              <a:rPr lang="de-DE" altLang="de-DE" sz="2600" dirty="0" smtClean="0">
                <a:solidFill>
                  <a:srgbClr val="254061"/>
                </a:solidFill>
              </a:rPr>
              <a:t>Einreichung Verwendungsnachweise 2020!!! (Pauschal- und Projektförderung) bis spätestens 31.03.2021 bei fördernder Kasse unabhängig davon, ob ein Antrag für 2021 gestellt wird!</a:t>
            </a:r>
          </a:p>
          <a:p>
            <a:pPr marL="360000" lvl="1">
              <a:defRPr/>
            </a:pPr>
            <a:endParaRPr lang="de-DE" altLang="de-DE" sz="2600" dirty="0">
              <a:solidFill>
                <a:srgbClr val="254061"/>
              </a:solidFill>
            </a:endParaRPr>
          </a:p>
          <a:p>
            <a:pPr marL="360000" lvl="1">
              <a:defRPr/>
            </a:pPr>
            <a:r>
              <a:rPr lang="de-DE" altLang="de-DE" sz="2600" dirty="0" smtClean="0">
                <a:solidFill>
                  <a:srgbClr val="254061"/>
                </a:solidFill>
              </a:rPr>
              <a:t>Der Verwendungsnachweis 2020 ist von 2 Gruppenmitgliedern zu unterschreiben </a:t>
            </a:r>
          </a:p>
          <a:p>
            <a:pPr marL="457200" lvl="1" indent="0">
              <a:buNone/>
              <a:defRPr/>
            </a:pPr>
            <a:endParaRPr lang="de-DE" altLang="de-DE" sz="2300" dirty="0" smtClean="0">
              <a:solidFill>
                <a:srgbClr val="254061"/>
              </a:solidFill>
            </a:endParaRPr>
          </a:p>
          <a:p>
            <a:pPr lvl="1">
              <a:defRPr/>
            </a:pPr>
            <a:endParaRPr lang="de-DE" altLang="de-DE" sz="2300" dirty="0">
              <a:solidFill>
                <a:srgbClr val="254061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2021-01-21Dirk Ebertz BKK ARGE NRW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5216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76201"/>
            <a:ext cx="9144000" cy="6912081"/>
          </a:xfrm>
        </p:spPr>
      </p:pic>
      <p:sp>
        <p:nvSpPr>
          <p:cNvPr id="10" name="Titel 4"/>
          <p:cNvSpPr txBox="1">
            <a:spLocks/>
          </p:cNvSpPr>
          <p:nvPr/>
        </p:nvSpPr>
        <p:spPr bwMode="auto">
          <a:xfrm>
            <a:off x="382555" y="228600"/>
            <a:ext cx="4837517" cy="9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2">
                    <a:lumMod val="75000"/>
                  </a:schemeClr>
                </a:solidFill>
                <a:latin typeface="Myriad Pro"/>
                <a:ea typeface="+mj-ea"/>
                <a:cs typeface="Myriad Pro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9pPr>
          </a:lstStyle>
          <a:p>
            <a:r>
              <a:rPr lang="de-DE" dirty="0" smtClean="0">
                <a:cs typeface="Arial" charset="0"/>
              </a:rPr>
              <a:t>Pauschalförderung in NRW 2021</a:t>
            </a:r>
          </a:p>
        </p:txBody>
      </p:sp>
      <p:sp>
        <p:nvSpPr>
          <p:cNvPr id="12" name="Inhaltsplatzhalter 5"/>
          <p:cNvSpPr txBox="1">
            <a:spLocks/>
          </p:cNvSpPr>
          <p:nvPr/>
        </p:nvSpPr>
        <p:spPr bwMode="auto">
          <a:xfrm>
            <a:off x="611560" y="1772815"/>
            <a:ext cx="8243191" cy="475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lvl="1">
              <a:defRPr/>
            </a:pPr>
            <a:r>
              <a:rPr lang="de-DE" sz="2000" dirty="0">
                <a:solidFill>
                  <a:srgbClr val="254061"/>
                </a:solidFill>
                <a:latin typeface="Arial" charset="0"/>
                <a:cs typeface="Arial" charset="0"/>
              </a:rPr>
              <a:t>Das Budget </a:t>
            </a:r>
            <a:r>
              <a:rPr lang="de-DE" sz="2000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nach § 20h </a:t>
            </a:r>
            <a:r>
              <a:rPr lang="de-DE" sz="2000" dirty="0">
                <a:solidFill>
                  <a:srgbClr val="254061"/>
                </a:solidFill>
                <a:latin typeface="Arial" charset="0"/>
                <a:cs typeface="Arial" charset="0"/>
              </a:rPr>
              <a:t>SGB </a:t>
            </a:r>
            <a:r>
              <a:rPr lang="de-DE" sz="2000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V 2021 beträgt 1,19 € pro Versichertem </a:t>
            </a:r>
            <a:endParaRPr lang="de-DE" sz="2000" dirty="0">
              <a:solidFill>
                <a:srgbClr val="254061"/>
              </a:solidFill>
              <a:latin typeface="Arial" charset="0"/>
              <a:cs typeface="Arial" charset="0"/>
            </a:endParaRPr>
          </a:p>
          <a:p>
            <a:pPr marL="360000" lvl="1" indent="0">
              <a:buNone/>
              <a:defRPr/>
            </a:pPr>
            <a:endParaRPr lang="de-DE" sz="2000" dirty="0">
              <a:solidFill>
                <a:srgbClr val="17375E"/>
              </a:solidFill>
              <a:latin typeface="Arial" charset="0"/>
              <a:cs typeface="Arial" charset="0"/>
            </a:endParaRPr>
          </a:p>
          <a:p>
            <a:pPr marL="360000" lvl="1">
              <a:defRPr/>
            </a:pPr>
            <a:r>
              <a:rPr lang="de-DE" sz="2000" dirty="0">
                <a:solidFill>
                  <a:srgbClr val="17375E"/>
                </a:solidFill>
                <a:latin typeface="Arial" charset="0"/>
                <a:cs typeface="Arial" charset="0"/>
              </a:rPr>
              <a:t>Auf die </a:t>
            </a:r>
            <a:r>
              <a:rPr lang="de-DE" sz="2000" dirty="0" smtClean="0">
                <a:solidFill>
                  <a:srgbClr val="17375E"/>
                </a:solidFill>
                <a:latin typeface="Arial" charset="0"/>
                <a:cs typeface="Arial" charset="0"/>
              </a:rPr>
              <a:t>Pauschal</a:t>
            </a:r>
            <a:r>
              <a:rPr lang="de-DE" sz="2000" dirty="0">
                <a:solidFill>
                  <a:srgbClr val="254061"/>
                </a:solidFill>
                <a:latin typeface="Arial" charset="0"/>
                <a:cs typeface="Arial" charset="0"/>
              </a:rPr>
              <a:t>f</a:t>
            </a:r>
            <a:r>
              <a:rPr lang="de-DE" sz="2000" dirty="0" smtClean="0">
                <a:solidFill>
                  <a:srgbClr val="17375E"/>
                </a:solidFill>
                <a:latin typeface="Arial" charset="0"/>
                <a:cs typeface="Arial" charset="0"/>
              </a:rPr>
              <a:t>örderung entfallen 70</a:t>
            </a:r>
            <a:r>
              <a:rPr lang="de-DE" sz="2000" dirty="0">
                <a:solidFill>
                  <a:srgbClr val="17375E"/>
                </a:solidFill>
                <a:latin typeface="Arial" charset="0"/>
                <a:cs typeface="Arial" charset="0"/>
              </a:rPr>
              <a:t>% = </a:t>
            </a:r>
            <a:r>
              <a:rPr lang="de-DE" sz="2000" dirty="0" smtClean="0">
                <a:solidFill>
                  <a:srgbClr val="17375E"/>
                </a:solidFill>
                <a:latin typeface="Arial" charset="0"/>
                <a:cs typeface="Arial" charset="0"/>
              </a:rPr>
              <a:t>0,83 </a:t>
            </a:r>
            <a:r>
              <a:rPr lang="de-DE" sz="2000" dirty="0">
                <a:solidFill>
                  <a:srgbClr val="17375E"/>
                </a:solidFill>
                <a:latin typeface="Arial" charset="0"/>
                <a:cs typeface="Arial" charset="0"/>
              </a:rPr>
              <a:t>€ </a:t>
            </a:r>
            <a:r>
              <a:rPr lang="de-DE" sz="2000" dirty="0" smtClean="0">
                <a:solidFill>
                  <a:srgbClr val="17375E"/>
                </a:solidFill>
                <a:latin typeface="Arial" charset="0"/>
                <a:cs typeface="Arial" charset="0"/>
              </a:rPr>
              <a:t>pro Versichertem </a:t>
            </a:r>
            <a:endParaRPr lang="de-DE" sz="2000" dirty="0">
              <a:solidFill>
                <a:srgbClr val="17375E"/>
              </a:solidFill>
              <a:latin typeface="Arial" charset="0"/>
              <a:cs typeface="Arial" charset="0"/>
            </a:endParaRPr>
          </a:p>
          <a:p>
            <a:pPr marL="360000" lvl="1" indent="0">
              <a:buNone/>
              <a:defRPr/>
            </a:pPr>
            <a:endParaRPr lang="de-DE" sz="2000" dirty="0">
              <a:solidFill>
                <a:srgbClr val="17375E"/>
              </a:solidFill>
              <a:latin typeface="Arial" charset="0"/>
              <a:cs typeface="Arial" charset="0"/>
            </a:endParaRPr>
          </a:p>
          <a:p>
            <a:pPr marL="360000" lvl="1">
              <a:defRPr/>
            </a:pPr>
            <a:r>
              <a:rPr lang="de-DE" sz="2000" dirty="0" smtClean="0">
                <a:solidFill>
                  <a:srgbClr val="17375E"/>
                </a:solidFill>
                <a:latin typeface="Arial" charset="0"/>
                <a:cs typeface="Arial" charset="0"/>
              </a:rPr>
              <a:t>Rund 17 % davon fließen in das Pauschalförderbudget </a:t>
            </a:r>
            <a:r>
              <a:rPr lang="de-DE" sz="2000" dirty="0">
                <a:solidFill>
                  <a:srgbClr val="17375E"/>
                </a:solidFill>
                <a:latin typeface="Arial" charset="0"/>
                <a:cs typeface="Arial" charset="0"/>
              </a:rPr>
              <a:t>für die </a:t>
            </a:r>
            <a:r>
              <a:rPr lang="de-DE" sz="2000" dirty="0" smtClean="0">
                <a:solidFill>
                  <a:srgbClr val="17375E"/>
                </a:solidFill>
                <a:latin typeface="Arial" charset="0"/>
                <a:cs typeface="Arial" charset="0"/>
              </a:rPr>
              <a:t>regionalen Selbsthilfegruppen = 0,20 </a:t>
            </a:r>
            <a:r>
              <a:rPr lang="de-DE" sz="2000" dirty="0">
                <a:solidFill>
                  <a:srgbClr val="17375E"/>
                </a:solidFill>
                <a:latin typeface="Arial" charset="0"/>
                <a:cs typeface="Arial" charset="0"/>
              </a:rPr>
              <a:t>€ </a:t>
            </a:r>
            <a:r>
              <a:rPr lang="de-DE" sz="2000" dirty="0" smtClean="0">
                <a:solidFill>
                  <a:srgbClr val="17375E"/>
                </a:solidFill>
                <a:latin typeface="Arial" charset="0"/>
                <a:cs typeface="Arial" charset="0"/>
              </a:rPr>
              <a:t>pro Versichertem (in 2021). Hinzukommen Zusatzmittel einzelner Krankenkassen. </a:t>
            </a:r>
            <a:endParaRPr lang="de-DE" sz="2000" dirty="0">
              <a:solidFill>
                <a:srgbClr val="17375E"/>
              </a:solidFill>
              <a:latin typeface="Arial" charset="0"/>
              <a:cs typeface="Arial" charset="0"/>
            </a:endParaRPr>
          </a:p>
          <a:p>
            <a:pPr marL="74250" lvl="1" indent="0">
              <a:buNone/>
              <a:defRPr/>
            </a:pPr>
            <a:endParaRPr lang="de-DE" sz="2000" dirty="0">
              <a:solidFill>
                <a:srgbClr val="17375E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2021-01-21Dirk Ebertz BKK ARGE NRW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49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4081"/>
            <a:ext cx="9144000" cy="6912081"/>
          </a:xfrm>
        </p:spPr>
      </p:pic>
      <p:sp>
        <p:nvSpPr>
          <p:cNvPr id="10" name="Titel 4"/>
          <p:cNvSpPr txBox="1">
            <a:spLocks/>
          </p:cNvSpPr>
          <p:nvPr/>
        </p:nvSpPr>
        <p:spPr bwMode="auto">
          <a:xfrm>
            <a:off x="382555" y="228600"/>
            <a:ext cx="4837517" cy="9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2">
                    <a:lumMod val="75000"/>
                  </a:schemeClr>
                </a:solidFill>
                <a:latin typeface="Myriad Pro"/>
                <a:ea typeface="+mj-ea"/>
                <a:cs typeface="Myriad Pro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9pPr>
          </a:lstStyle>
          <a:p>
            <a:r>
              <a:rPr lang="de-DE" dirty="0" smtClean="0">
                <a:solidFill>
                  <a:srgbClr val="254061"/>
                </a:solidFill>
                <a:latin typeface="Arial" charset="0"/>
                <a:ea typeface="+mn-ea"/>
                <a:cs typeface="Arial" charset="0"/>
              </a:rPr>
              <a:t>Pauschalförderung 2021 (I)</a:t>
            </a:r>
          </a:p>
        </p:txBody>
      </p:sp>
      <p:sp>
        <p:nvSpPr>
          <p:cNvPr id="5" name="Inhaltsplatzhalter 5"/>
          <p:cNvSpPr txBox="1">
            <a:spLocks/>
          </p:cNvSpPr>
          <p:nvPr/>
        </p:nvSpPr>
        <p:spPr bwMode="auto">
          <a:xfrm>
            <a:off x="610954" y="1196752"/>
            <a:ext cx="8243191" cy="511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de-DE" dirty="0" smtClean="0">
              <a:solidFill>
                <a:srgbClr val="1F497D">
                  <a:lumMod val="75000"/>
                </a:srgbClr>
              </a:solidFill>
            </a:endParaRPr>
          </a:p>
          <a:p>
            <a:pPr marL="360000" lvl="1">
              <a:defRPr/>
            </a:pPr>
            <a:r>
              <a:rPr lang="de-DE" sz="1600" dirty="0" smtClean="0">
                <a:solidFill>
                  <a:srgbClr val="1F497D">
                    <a:lumMod val="75000"/>
                  </a:srgbClr>
                </a:solidFill>
              </a:rPr>
              <a:t>Anträge </a:t>
            </a:r>
            <a:r>
              <a:rPr lang="de-DE" sz="1600" dirty="0">
                <a:solidFill>
                  <a:srgbClr val="1F497D">
                    <a:lumMod val="75000"/>
                  </a:srgbClr>
                </a:solidFill>
              </a:rPr>
              <a:t>müssen bis zum 31.03. </a:t>
            </a:r>
            <a:r>
              <a:rPr lang="de-DE" sz="1600" dirty="0" smtClean="0">
                <a:solidFill>
                  <a:srgbClr val="1F497D">
                    <a:lumMod val="75000"/>
                  </a:srgbClr>
                </a:solidFill>
              </a:rPr>
              <a:t>im Original bei </a:t>
            </a:r>
            <a:r>
              <a:rPr lang="de-DE" sz="1600" dirty="0">
                <a:solidFill>
                  <a:srgbClr val="1F497D">
                    <a:lumMod val="75000"/>
                  </a:srgbClr>
                </a:solidFill>
              </a:rPr>
              <a:t>der federführenden Krankenkasse eingegangen </a:t>
            </a:r>
            <a:r>
              <a:rPr lang="de-DE" sz="1600" dirty="0" smtClean="0">
                <a:solidFill>
                  <a:srgbClr val="1F497D">
                    <a:lumMod val="75000"/>
                  </a:srgbClr>
                </a:solidFill>
              </a:rPr>
              <a:t>sein </a:t>
            </a:r>
          </a:p>
          <a:p>
            <a:pPr marL="360000" lvl="1">
              <a:defRPr/>
            </a:pPr>
            <a:endParaRPr lang="de-DE" sz="1600" dirty="0" smtClean="0">
              <a:solidFill>
                <a:srgbClr val="1F497D">
                  <a:lumMod val="75000"/>
                </a:srgbClr>
              </a:solidFill>
            </a:endParaRPr>
          </a:p>
          <a:p>
            <a:pPr marL="360000" lvl="1">
              <a:defRPr/>
            </a:pPr>
            <a:r>
              <a:rPr lang="de-DE" sz="1600" dirty="0" smtClean="0">
                <a:solidFill>
                  <a:srgbClr val="1F497D">
                    <a:lumMod val="75000"/>
                  </a:srgbClr>
                </a:solidFill>
              </a:rPr>
              <a:t>In Duisburg gehen die Anträge an die Selbsthilfe-Kontaktstelle</a:t>
            </a:r>
          </a:p>
          <a:p>
            <a:pPr marL="74250" lvl="1" indent="0">
              <a:buNone/>
              <a:defRPr/>
            </a:pPr>
            <a:endParaRPr lang="de-DE" sz="1600" dirty="0" smtClean="0">
              <a:solidFill>
                <a:srgbClr val="1F497D">
                  <a:lumMod val="75000"/>
                </a:srgbClr>
              </a:solidFill>
            </a:endParaRPr>
          </a:p>
          <a:p>
            <a:pPr marL="360000" lvl="1">
              <a:defRPr/>
            </a:pPr>
            <a:r>
              <a:rPr lang="de-DE" sz="1600" dirty="0" smtClean="0">
                <a:solidFill>
                  <a:srgbClr val="1F497D">
                    <a:lumMod val="75000"/>
                  </a:srgbClr>
                </a:solidFill>
              </a:rPr>
              <a:t>Verwendung </a:t>
            </a:r>
            <a:r>
              <a:rPr lang="de-DE" sz="1600" dirty="0">
                <a:solidFill>
                  <a:srgbClr val="1F497D">
                    <a:lumMod val="75000"/>
                  </a:srgbClr>
                </a:solidFill>
              </a:rPr>
              <a:t>der auf der Landesebene abgestimmten Formulare </a:t>
            </a:r>
            <a:endParaRPr lang="de-DE" sz="1600" dirty="0" smtClean="0">
              <a:solidFill>
                <a:srgbClr val="1F497D">
                  <a:lumMod val="75000"/>
                </a:srgbClr>
              </a:solidFill>
            </a:endParaRPr>
          </a:p>
          <a:p>
            <a:pPr marL="360000" lvl="1">
              <a:defRPr/>
            </a:pPr>
            <a:endParaRPr lang="de-DE" sz="1600" dirty="0" smtClean="0">
              <a:solidFill>
                <a:srgbClr val="254061"/>
              </a:solidFill>
              <a:latin typeface="Arial" charset="0"/>
              <a:cs typeface="Arial" charset="0"/>
            </a:endParaRPr>
          </a:p>
          <a:p>
            <a:pPr marL="360000" lvl="1">
              <a:defRPr/>
            </a:pPr>
            <a:r>
              <a:rPr lang="de-DE" sz="1600" dirty="0" smtClean="0">
                <a:solidFill>
                  <a:srgbClr val="254061"/>
                </a:solidFill>
                <a:latin typeface="Arial" charset="0"/>
                <a:cs typeface="Arial" charset="0"/>
                <a:hlinkClick r:id="rId5"/>
              </a:rPr>
              <a:t>www.gkv-selbsthilfefoerderung-nrw.de</a:t>
            </a:r>
            <a:endParaRPr lang="de-DE" sz="1600" dirty="0" smtClean="0">
              <a:solidFill>
                <a:srgbClr val="254061"/>
              </a:solidFill>
              <a:latin typeface="Arial" charset="0"/>
              <a:cs typeface="Arial" charset="0"/>
            </a:endParaRPr>
          </a:p>
          <a:p>
            <a:pPr marL="74250" lvl="1" indent="0">
              <a:buNone/>
              <a:defRPr/>
            </a:pPr>
            <a:endParaRPr lang="de-DE" sz="1600" dirty="0" smtClean="0">
              <a:solidFill>
                <a:srgbClr val="254061"/>
              </a:solidFill>
              <a:latin typeface="Arial" charset="0"/>
              <a:cs typeface="Arial" charset="0"/>
            </a:endParaRPr>
          </a:p>
          <a:p>
            <a:pPr marL="360000" lvl="1">
              <a:defRPr/>
            </a:pPr>
            <a:r>
              <a:rPr lang="de-DE" sz="1600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Antragsfrist ist der 31.03. </a:t>
            </a:r>
          </a:p>
          <a:p>
            <a:pPr marL="74250" lvl="1" indent="0">
              <a:buNone/>
              <a:defRPr/>
            </a:pPr>
            <a:endParaRPr lang="de-DE" sz="1600" dirty="0" smtClean="0">
              <a:solidFill>
                <a:srgbClr val="254061"/>
              </a:solidFill>
              <a:latin typeface="Arial" charset="0"/>
              <a:cs typeface="Arial" charset="0"/>
            </a:endParaRPr>
          </a:p>
          <a:p>
            <a:pPr marL="360000" lvl="1">
              <a:defRPr/>
            </a:pPr>
            <a:r>
              <a:rPr lang="de-DE" sz="1600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Die Vergabesitzung wird Ende April 2021 stattfinden</a:t>
            </a:r>
          </a:p>
          <a:p>
            <a:pPr marL="17100" indent="0">
              <a:buNone/>
            </a:pPr>
            <a:endParaRPr lang="de-DE" dirty="0" smtClean="0">
              <a:solidFill>
                <a:srgbClr val="1F497D">
                  <a:lumMod val="75000"/>
                </a:srgbClr>
              </a:solidFill>
            </a:endParaRPr>
          </a:p>
          <a:p>
            <a:pPr marL="17100" indent="0">
              <a:buNone/>
            </a:pPr>
            <a:endParaRPr lang="de-DE" dirty="0" smtClean="0">
              <a:solidFill>
                <a:srgbClr val="1F497D">
                  <a:lumMod val="75000"/>
                </a:srgbClr>
              </a:solidFill>
            </a:endParaRPr>
          </a:p>
          <a:p>
            <a:pPr marL="360000"/>
            <a:endParaRPr lang="de-DE" dirty="0" smtClean="0">
              <a:solidFill>
                <a:srgbClr val="254061"/>
              </a:solidFill>
              <a:latin typeface="Arial" charset="0"/>
              <a:cs typeface="Arial" charset="0"/>
            </a:endParaRPr>
          </a:p>
          <a:p>
            <a:pPr marL="360000"/>
            <a:endParaRPr lang="de-DE" dirty="0">
              <a:solidFill>
                <a:srgbClr val="254061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2021-01-21Dirk Ebertz BKK ARGE NRW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047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4081"/>
            <a:ext cx="9144000" cy="6912081"/>
          </a:xfrm>
        </p:spPr>
      </p:pic>
      <p:sp>
        <p:nvSpPr>
          <p:cNvPr id="10" name="Titel 4"/>
          <p:cNvSpPr txBox="1">
            <a:spLocks/>
          </p:cNvSpPr>
          <p:nvPr/>
        </p:nvSpPr>
        <p:spPr bwMode="auto">
          <a:xfrm>
            <a:off x="382555" y="228600"/>
            <a:ext cx="4837517" cy="9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2">
                    <a:lumMod val="75000"/>
                  </a:schemeClr>
                </a:solidFill>
                <a:latin typeface="Myriad Pro"/>
                <a:ea typeface="+mj-ea"/>
                <a:cs typeface="Myriad Pro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9pPr>
          </a:lstStyle>
          <a:p>
            <a:r>
              <a:rPr lang="de-DE" dirty="0" smtClean="0">
                <a:solidFill>
                  <a:srgbClr val="254061"/>
                </a:solidFill>
                <a:latin typeface="Arial" charset="0"/>
                <a:ea typeface="+mn-ea"/>
                <a:cs typeface="Arial" charset="0"/>
              </a:rPr>
              <a:t>Pauschalförderung 2021 (II)</a:t>
            </a:r>
          </a:p>
        </p:txBody>
      </p:sp>
      <p:sp>
        <p:nvSpPr>
          <p:cNvPr id="5" name="Inhaltsplatzhalter 5"/>
          <p:cNvSpPr txBox="1">
            <a:spLocks/>
          </p:cNvSpPr>
          <p:nvPr/>
        </p:nvSpPr>
        <p:spPr bwMode="auto">
          <a:xfrm>
            <a:off x="610954" y="1390597"/>
            <a:ext cx="8243191" cy="4920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de-DE" dirty="0">
              <a:solidFill>
                <a:srgbClr val="1F497D">
                  <a:lumMod val="75000"/>
                </a:srgbClr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de-DE" dirty="0">
                <a:solidFill>
                  <a:srgbClr val="1F497D">
                    <a:lumMod val="75000"/>
                  </a:srgbClr>
                </a:solidFill>
              </a:rPr>
              <a:t>Antrag besteht aus zwei </a:t>
            </a:r>
            <a:r>
              <a:rPr lang="de-DE" dirty="0" smtClean="0">
                <a:solidFill>
                  <a:srgbClr val="1F497D">
                    <a:lumMod val="75000"/>
                  </a:srgbClr>
                </a:solidFill>
              </a:rPr>
              <a:t>Teilen / Anlagen! (Anlage 1 und Anlage 2)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de-DE" dirty="0">
              <a:solidFill>
                <a:srgbClr val="1F497D">
                  <a:lumMod val="75000"/>
                </a:srgbClr>
              </a:solidFill>
            </a:endParaRP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de-DE" dirty="0" smtClean="0">
                <a:solidFill>
                  <a:srgbClr val="1F497D">
                    <a:lumMod val="75000"/>
                  </a:srgbClr>
                </a:solidFill>
              </a:rPr>
              <a:t>Anlage 1 (wie bisher):</a:t>
            </a:r>
            <a:endParaRPr lang="de-DE" dirty="0">
              <a:solidFill>
                <a:srgbClr val="1F497D">
                  <a:lumMod val="75000"/>
                </a:srgbClr>
              </a:solidFill>
            </a:endParaRPr>
          </a:p>
          <a:p>
            <a:pPr marL="360000" lvl="1">
              <a:defRPr/>
            </a:pPr>
            <a:r>
              <a:rPr lang="de-DE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Mietkosten</a:t>
            </a:r>
          </a:p>
          <a:p>
            <a:pPr marL="360000" lvl="1">
              <a:defRPr/>
            </a:pPr>
            <a:r>
              <a:rPr lang="de-DE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Büromaterial</a:t>
            </a:r>
            <a:endParaRPr lang="de-DE" dirty="0">
              <a:solidFill>
                <a:srgbClr val="254061"/>
              </a:solidFill>
              <a:latin typeface="Arial" charset="0"/>
              <a:cs typeface="Arial" charset="0"/>
            </a:endParaRPr>
          </a:p>
          <a:p>
            <a:pPr marL="360000" lvl="1">
              <a:defRPr/>
            </a:pPr>
            <a:r>
              <a:rPr lang="de-DE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Porto</a:t>
            </a:r>
          </a:p>
          <a:p>
            <a:pPr marL="360000" lvl="1">
              <a:defRPr/>
            </a:pPr>
            <a:r>
              <a:rPr lang="de-DE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Telefon/Fax/Internet (Neuerstellung </a:t>
            </a:r>
            <a:r>
              <a:rPr lang="de-DE" dirty="0">
                <a:solidFill>
                  <a:srgbClr val="254061"/>
                </a:solidFill>
                <a:latin typeface="Arial" charset="0"/>
                <a:cs typeface="Arial" charset="0"/>
              </a:rPr>
              <a:t>und Pflege</a:t>
            </a:r>
            <a:r>
              <a:rPr lang="de-DE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)</a:t>
            </a:r>
          </a:p>
          <a:p>
            <a:pPr marL="360000" lvl="1">
              <a:defRPr/>
            </a:pPr>
            <a:r>
              <a:rPr lang="de-DE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Fachliteratur</a:t>
            </a:r>
            <a:endParaRPr lang="de-DE" dirty="0">
              <a:solidFill>
                <a:srgbClr val="254061"/>
              </a:solidFill>
              <a:latin typeface="Arial" charset="0"/>
              <a:cs typeface="Arial" charset="0"/>
            </a:endParaRPr>
          </a:p>
          <a:p>
            <a:pPr marL="360000" lvl="1">
              <a:defRPr/>
            </a:pPr>
            <a:r>
              <a:rPr lang="de-DE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Werbemittel </a:t>
            </a:r>
            <a:r>
              <a:rPr lang="de-DE" dirty="0">
                <a:solidFill>
                  <a:srgbClr val="254061"/>
                </a:solidFill>
                <a:latin typeface="Arial" charset="0"/>
                <a:cs typeface="Arial" charset="0"/>
              </a:rPr>
              <a:t>(Flyer, Newsletter, Plakate, Roll-</a:t>
            </a:r>
            <a:r>
              <a:rPr lang="de-DE" dirty="0" err="1">
                <a:solidFill>
                  <a:srgbClr val="254061"/>
                </a:solidFill>
                <a:latin typeface="Arial" charset="0"/>
                <a:cs typeface="Arial" charset="0"/>
              </a:rPr>
              <a:t>Ups</a:t>
            </a:r>
            <a:r>
              <a:rPr lang="de-DE" dirty="0">
                <a:solidFill>
                  <a:srgbClr val="254061"/>
                </a:solidFill>
                <a:latin typeface="Arial" charset="0"/>
                <a:cs typeface="Arial" charset="0"/>
              </a:rPr>
              <a:t> usw.)</a:t>
            </a:r>
          </a:p>
          <a:p>
            <a:pPr marL="360000" lvl="1">
              <a:defRPr/>
            </a:pPr>
            <a:r>
              <a:rPr lang="de-DE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Weitere Ausgaben, u.a. Kosten für Teilnahme an Gremiensitzungen (Mitgliederversammlungen </a:t>
            </a:r>
            <a:r>
              <a:rPr lang="de-DE" dirty="0">
                <a:solidFill>
                  <a:srgbClr val="254061"/>
                </a:solidFill>
                <a:latin typeface="Arial" charset="0"/>
                <a:cs typeface="Arial" charset="0"/>
              </a:rPr>
              <a:t>und </a:t>
            </a:r>
            <a:r>
              <a:rPr lang="de-DE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Vorstandssitzungen) incl. Fahrkosten, die in diesem Zusammenhang anfallen, Versicherungen, Assistenzen</a:t>
            </a:r>
          </a:p>
          <a:p>
            <a:pPr marL="360000" lvl="1">
              <a:defRPr/>
            </a:pPr>
            <a:r>
              <a:rPr lang="de-DE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Software für Telefon- und Videokonferenzen</a:t>
            </a:r>
          </a:p>
          <a:p>
            <a:pPr marL="17100" indent="0">
              <a:buNone/>
            </a:pPr>
            <a:endParaRPr lang="de-DE" dirty="0" smtClean="0">
              <a:solidFill>
                <a:srgbClr val="1F497D">
                  <a:lumMod val="75000"/>
                </a:srgbClr>
              </a:solidFill>
            </a:endParaRPr>
          </a:p>
          <a:p>
            <a:pPr marL="17100" indent="0">
              <a:buNone/>
            </a:pPr>
            <a:endParaRPr lang="de-DE" dirty="0" smtClean="0">
              <a:solidFill>
                <a:srgbClr val="1F497D">
                  <a:lumMod val="75000"/>
                </a:srgbClr>
              </a:solidFill>
            </a:endParaRPr>
          </a:p>
          <a:p>
            <a:pPr marL="360000"/>
            <a:endParaRPr lang="de-DE" dirty="0" smtClean="0">
              <a:solidFill>
                <a:srgbClr val="254061"/>
              </a:solidFill>
              <a:latin typeface="Arial" charset="0"/>
              <a:cs typeface="Arial" charset="0"/>
            </a:endParaRPr>
          </a:p>
          <a:p>
            <a:pPr marL="360000"/>
            <a:endParaRPr lang="de-DE" dirty="0">
              <a:solidFill>
                <a:srgbClr val="254061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2021-01-21Dirk Ebertz BKK ARGE NRW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857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4081"/>
            <a:ext cx="9144000" cy="6912081"/>
          </a:xfrm>
        </p:spPr>
      </p:pic>
      <p:sp>
        <p:nvSpPr>
          <p:cNvPr id="10" name="Titel 4"/>
          <p:cNvSpPr txBox="1">
            <a:spLocks/>
          </p:cNvSpPr>
          <p:nvPr/>
        </p:nvSpPr>
        <p:spPr bwMode="auto">
          <a:xfrm>
            <a:off x="382555" y="228600"/>
            <a:ext cx="4837517" cy="9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2">
                    <a:lumMod val="75000"/>
                  </a:schemeClr>
                </a:solidFill>
                <a:latin typeface="Myriad Pro"/>
                <a:ea typeface="+mj-ea"/>
                <a:cs typeface="Myriad Pro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9pPr>
          </a:lstStyle>
          <a:p>
            <a:r>
              <a:rPr lang="de-DE" dirty="0" smtClean="0">
                <a:solidFill>
                  <a:srgbClr val="254061"/>
                </a:solidFill>
                <a:latin typeface="Arial" charset="0"/>
                <a:ea typeface="+mn-ea"/>
                <a:cs typeface="Arial" charset="0"/>
              </a:rPr>
              <a:t>Pauschalförderung 2021 (III)</a:t>
            </a:r>
          </a:p>
        </p:txBody>
      </p:sp>
      <p:sp>
        <p:nvSpPr>
          <p:cNvPr id="5" name="Inhaltsplatzhalter 5"/>
          <p:cNvSpPr txBox="1">
            <a:spLocks/>
          </p:cNvSpPr>
          <p:nvPr/>
        </p:nvSpPr>
        <p:spPr bwMode="auto">
          <a:xfrm>
            <a:off x="610954" y="1390596"/>
            <a:ext cx="8243191" cy="5266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lvl="1">
              <a:defRPr/>
            </a:pPr>
            <a:endParaRPr lang="de-DE" dirty="0" smtClean="0">
              <a:solidFill>
                <a:srgbClr val="254061"/>
              </a:solidFill>
              <a:latin typeface="Arial" charset="0"/>
              <a:cs typeface="Arial" charset="0"/>
            </a:endParaRPr>
          </a:p>
          <a:p>
            <a:pPr marL="360000" lvl="1">
              <a:defRPr/>
            </a:pPr>
            <a:r>
              <a:rPr lang="de-DE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Anlage 1 ist nur auszufüllen ab einer Antragssumme von 500,01 €!</a:t>
            </a:r>
          </a:p>
          <a:p>
            <a:pPr marL="74250" lvl="1" indent="0">
              <a:buNone/>
              <a:defRPr/>
            </a:pPr>
            <a:endParaRPr lang="de-DE" dirty="0" smtClean="0">
              <a:solidFill>
                <a:srgbClr val="254061"/>
              </a:solidFill>
              <a:latin typeface="Arial" charset="0"/>
              <a:cs typeface="Arial" charset="0"/>
            </a:endParaRPr>
          </a:p>
          <a:p>
            <a:pPr marL="360000" lvl="1">
              <a:defRPr/>
            </a:pPr>
            <a:r>
              <a:rPr lang="de-DE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Anträge bis 500,- € (Anlage 1) werden komplett gefördert</a:t>
            </a:r>
          </a:p>
          <a:p>
            <a:pPr marL="74250" lvl="1" indent="0">
              <a:buNone/>
              <a:defRPr/>
            </a:pPr>
            <a:endParaRPr lang="de-DE" dirty="0" smtClean="0">
              <a:solidFill>
                <a:srgbClr val="254061"/>
              </a:solidFill>
              <a:latin typeface="Arial" charset="0"/>
              <a:cs typeface="Arial" charset="0"/>
            </a:endParaRPr>
          </a:p>
          <a:p>
            <a:pPr marL="360000" lvl="1">
              <a:defRPr/>
            </a:pPr>
            <a:r>
              <a:rPr lang="de-DE" dirty="0">
                <a:solidFill>
                  <a:srgbClr val="254061"/>
                </a:solidFill>
                <a:latin typeface="Arial" charset="0"/>
                <a:cs typeface="Arial" charset="0"/>
              </a:rPr>
              <a:t>B</a:t>
            </a:r>
            <a:r>
              <a:rPr lang="de-DE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enötigt die Gruppe mehr Geld für ihre laufenden Kosten (Anlage 1), wird die Mitgliederzahl berücksichtigt. Der Betrag pro Gruppenmitglied richtet sich nach dem vorhandenen Budget.</a:t>
            </a:r>
          </a:p>
          <a:p>
            <a:pPr marL="74250" lvl="1" indent="0">
              <a:buNone/>
              <a:defRPr/>
            </a:pPr>
            <a:endParaRPr lang="de-DE" dirty="0" smtClean="0">
              <a:solidFill>
                <a:srgbClr val="254061"/>
              </a:solidFill>
              <a:latin typeface="Arial" charset="0"/>
              <a:cs typeface="Arial" charset="0"/>
            </a:endParaRPr>
          </a:p>
          <a:p>
            <a:pPr marL="360000" lvl="1">
              <a:defRPr/>
            </a:pPr>
            <a:r>
              <a:rPr lang="de-DE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Wenn es das regionale Budget zulässt kann das Fördergremium Zuschläge beschließen (z.B. Ausgaben für Assistenzen wie Gebärden- und Schriftdolmetscher bei Gehörlosengruppen oder ähnliches)</a:t>
            </a:r>
          </a:p>
          <a:p>
            <a:pPr marL="17100" indent="0">
              <a:buNone/>
            </a:pPr>
            <a:endParaRPr lang="de-DE" dirty="0" smtClean="0">
              <a:solidFill>
                <a:srgbClr val="1F497D">
                  <a:lumMod val="75000"/>
                </a:srgbClr>
              </a:solidFill>
            </a:endParaRPr>
          </a:p>
          <a:p>
            <a:pPr marL="360000"/>
            <a:endParaRPr lang="de-DE" dirty="0" smtClean="0">
              <a:solidFill>
                <a:srgbClr val="254061"/>
              </a:solidFill>
              <a:latin typeface="Arial" charset="0"/>
              <a:cs typeface="Arial" charset="0"/>
            </a:endParaRPr>
          </a:p>
          <a:p>
            <a:pPr marL="360000"/>
            <a:endParaRPr lang="de-DE" dirty="0">
              <a:solidFill>
                <a:srgbClr val="254061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2021-01-21Dirk Ebertz BKK ARGE NRW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329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4081"/>
            <a:ext cx="9144000" cy="6912081"/>
          </a:xfrm>
        </p:spPr>
      </p:pic>
      <p:sp>
        <p:nvSpPr>
          <p:cNvPr id="10" name="Titel 4"/>
          <p:cNvSpPr txBox="1">
            <a:spLocks/>
          </p:cNvSpPr>
          <p:nvPr/>
        </p:nvSpPr>
        <p:spPr bwMode="auto">
          <a:xfrm>
            <a:off x="382555" y="228600"/>
            <a:ext cx="4837517" cy="9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2">
                    <a:lumMod val="75000"/>
                  </a:schemeClr>
                </a:solidFill>
                <a:latin typeface="Myriad Pro"/>
                <a:ea typeface="+mj-ea"/>
                <a:cs typeface="Myriad Pro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CBB"/>
                </a:solidFill>
                <a:latin typeface="Arial Black" pitchFamily="34" charset="0"/>
                <a:cs typeface="Arial" charset="0"/>
              </a:defRPr>
            </a:lvl9pPr>
          </a:lstStyle>
          <a:p>
            <a:r>
              <a:rPr lang="de-DE" dirty="0" smtClean="0">
                <a:solidFill>
                  <a:srgbClr val="254061"/>
                </a:solidFill>
                <a:latin typeface="Arial" charset="0"/>
                <a:ea typeface="+mn-ea"/>
                <a:cs typeface="Arial" charset="0"/>
              </a:rPr>
              <a:t>Pauschalförderung 2021 (IV)</a:t>
            </a:r>
          </a:p>
        </p:txBody>
      </p:sp>
      <p:sp>
        <p:nvSpPr>
          <p:cNvPr id="5" name="Inhaltsplatzhalter 5"/>
          <p:cNvSpPr txBox="1">
            <a:spLocks/>
          </p:cNvSpPr>
          <p:nvPr/>
        </p:nvSpPr>
        <p:spPr bwMode="auto">
          <a:xfrm>
            <a:off x="610954" y="1390596"/>
            <a:ext cx="8243191" cy="5266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F790C"/>
              </a:buClr>
              <a:buSzPct val="120000"/>
              <a:buFontTx/>
              <a:buBlip>
                <a:blip r:embed="rId4"/>
              </a:buBlip>
              <a:defRPr sz="1800" b="1" kern="120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lvl="1">
              <a:defRPr/>
            </a:pPr>
            <a:r>
              <a:rPr lang="de-DE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Werden darüber hinaus Seminare, Vorträge usw. beantragt muss zusätzlich die Anlage 2 des Antrages auf Pauschalförderung ausgefüllt werden</a:t>
            </a:r>
          </a:p>
          <a:p>
            <a:pPr marL="74250" lvl="1" indent="0">
              <a:buNone/>
              <a:defRPr/>
            </a:pPr>
            <a:endParaRPr lang="de-DE" dirty="0">
              <a:solidFill>
                <a:srgbClr val="254061"/>
              </a:solidFill>
              <a:latin typeface="Arial" charset="0"/>
              <a:cs typeface="Arial" charset="0"/>
            </a:endParaRPr>
          </a:p>
          <a:p>
            <a:pPr marL="360000" lvl="1">
              <a:defRPr/>
            </a:pPr>
            <a:r>
              <a:rPr lang="de-DE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Selbstorganisierte Seminare</a:t>
            </a:r>
            <a:r>
              <a:rPr lang="de-DE" dirty="0">
                <a:solidFill>
                  <a:srgbClr val="254061"/>
                </a:solidFill>
                <a:latin typeface="Arial" charset="0"/>
                <a:cs typeface="Arial" charset="0"/>
              </a:rPr>
              <a:t>, Schulungen, </a:t>
            </a:r>
            <a:r>
              <a:rPr lang="de-DE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Fortbildungen (und sonstige Aktivitäten wie Vorträge, Workshops, Besuch Fachkliniken)</a:t>
            </a:r>
            <a:endParaRPr lang="de-DE" dirty="0">
              <a:solidFill>
                <a:srgbClr val="254061"/>
              </a:solidFill>
              <a:latin typeface="Arial" charset="0"/>
              <a:cs typeface="Arial" charset="0"/>
            </a:endParaRPr>
          </a:p>
          <a:p>
            <a:pPr marL="360000" lvl="1">
              <a:defRPr/>
            </a:pPr>
            <a:r>
              <a:rPr lang="de-DE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Seminare, Schulungen, Fortbildungen</a:t>
            </a:r>
          </a:p>
          <a:p>
            <a:pPr marL="360000" lvl="1">
              <a:defRPr/>
            </a:pPr>
            <a:r>
              <a:rPr lang="de-DE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Tagungs-</a:t>
            </a:r>
            <a:r>
              <a:rPr lang="de-DE" dirty="0">
                <a:solidFill>
                  <a:srgbClr val="254061"/>
                </a:solidFill>
                <a:latin typeface="Arial" charset="0"/>
                <a:cs typeface="Arial" charset="0"/>
              </a:rPr>
              <a:t>, Kongress- und Messebesuche, Messestände</a:t>
            </a:r>
          </a:p>
          <a:p>
            <a:pPr marL="74250" lvl="1" indent="0">
              <a:buNone/>
              <a:defRPr/>
            </a:pPr>
            <a:endParaRPr lang="de-DE" dirty="0" smtClean="0">
              <a:solidFill>
                <a:srgbClr val="1F497D">
                  <a:lumMod val="75000"/>
                </a:srgbClr>
              </a:solidFill>
            </a:endParaRPr>
          </a:p>
          <a:p>
            <a:pPr marL="74250" lvl="1" indent="0">
              <a:buNone/>
              <a:defRPr/>
            </a:pPr>
            <a:r>
              <a:rPr lang="de-DE" dirty="0" smtClean="0">
                <a:solidFill>
                  <a:srgbClr val="1F497D">
                    <a:lumMod val="75000"/>
                  </a:srgbClr>
                </a:solidFill>
              </a:rPr>
              <a:t>Es </a:t>
            </a:r>
            <a:r>
              <a:rPr lang="de-DE" dirty="0">
                <a:solidFill>
                  <a:srgbClr val="1F497D">
                    <a:lumMod val="75000"/>
                  </a:srgbClr>
                </a:solidFill>
              </a:rPr>
              <a:t>handelt sich hier um regelmäßig wiederkehrende selbsthilfebezogene Aktivitäten.</a:t>
            </a:r>
          </a:p>
          <a:p>
            <a:pPr marL="74250" lvl="1" indent="0">
              <a:buNone/>
              <a:defRPr/>
            </a:pPr>
            <a:endParaRPr lang="de-DE" i="1" dirty="0">
              <a:solidFill>
                <a:srgbClr val="254061"/>
              </a:solidFill>
              <a:latin typeface="Arial" charset="0"/>
              <a:cs typeface="Arial" charset="0"/>
            </a:endParaRPr>
          </a:p>
          <a:p>
            <a:pPr marL="360000"/>
            <a:r>
              <a:rPr lang="de-DE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Neu:</a:t>
            </a:r>
            <a:r>
              <a:rPr lang="de-DE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 </a:t>
            </a:r>
            <a:r>
              <a:rPr lang="de-DE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Pro Maßnahme ist ein Anlagenblatt 2 auszufüllen!</a:t>
            </a:r>
          </a:p>
          <a:p>
            <a:pPr marL="360000"/>
            <a:r>
              <a:rPr lang="de-DE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Nochmals der Hinweis: Antragsfrist ist der 31.03. </a:t>
            </a:r>
          </a:p>
          <a:p>
            <a:pPr marL="360000"/>
            <a:endParaRPr lang="de-DE" dirty="0" smtClean="0">
              <a:solidFill>
                <a:srgbClr val="254061"/>
              </a:solidFill>
              <a:latin typeface="Arial" charset="0"/>
              <a:cs typeface="Arial" charset="0"/>
            </a:endParaRPr>
          </a:p>
          <a:p>
            <a:pPr marL="360000"/>
            <a:endParaRPr lang="de-DE" dirty="0">
              <a:solidFill>
                <a:srgbClr val="254061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2021-01-21Dirk Ebertz BKK ARGE NRW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860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d = " h t t p : / / w w w . w 3 . o r g / 2 0 0 1 / X M L S c h e m a "   x m l n s : x s i = " h t t p : / / w w w . w 3 . o r g / 2 0 0 1 / X M L S c h e m a - i n s t a n c e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083D419C-9940-4D76-9B81-44B3B6B2197B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1046</Words>
  <Application>Microsoft Office PowerPoint</Application>
  <PresentationFormat>Bildschirmpräsentation (4:3)</PresentationFormat>
  <Paragraphs>178</Paragraphs>
  <Slides>14</Slides>
  <Notes>14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Myriad Pro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Uwe Nöfer</dc:creator>
  <cp:lastModifiedBy>Ayla Kaya</cp:lastModifiedBy>
  <cp:revision>249</cp:revision>
  <cp:lastPrinted>2021-01-14T14:45:10Z</cp:lastPrinted>
  <dcterms:created xsi:type="dcterms:W3CDTF">2016-09-13T15:53:08Z</dcterms:created>
  <dcterms:modified xsi:type="dcterms:W3CDTF">2021-02-09T10:13:57Z</dcterms:modified>
</cp:coreProperties>
</file>